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09"/>
  </p:notesMasterIdLst>
  <p:handoutMasterIdLst>
    <p:handoutMasterId r:id="rId110"/>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700" r:id="rId27"/>
    <p:sldId id="1701" r:id="rId28"/>
    <p:sldId id="1658" r:id="rId29"/>
    <p:sldId id="1698" r:id="rId30"/>
    <p:sldId id="948" r:id="rId31"/>
    <p:sldId id="793" r:id="rId32"/>
    <p:sldId id="990" r:id="rId33"/>
    <p:sldId id="984" r:id="rId34"/>
    <p:sldId id="985" r:id="rId35"/>
    <p:sldId id="986" r:id="rId36"/>
    <p:sldId id="987" r:id="rId37"/>
    <p:sldId id="988" r:id="rId38"/>
    <p:sldId id="1673" r:id="rId39"/>
    <p:sldId id="1842" r:id="rId40"/>
    <p:sldId id="422" r:id="rId41"/>
    <p:sldId id="1844" r:id="rId42"/>
    <p:sldId id="872" r:id="rId43"/>
    <p:sldId id="1689" r:id="rId44"/>
    <p:sldId id="1001" r:id="rId45"/>
    <p:sldId id="1003" r:id="rId46"/>
    <p:sldId id="1004" r:id="rId47"/>
    <p:sldId id="1005" r:id="rId48"/>
    <p:sldId id="1009" r:id="rId49"/>
    <p:sldId id="1002" r:id="rId50"/>
    <p:sldId id="949" r:id="rId51"/>
    <p:sldId id="999" r:id="rId52"/>
    <p:sldId id="1674" r:id="rId53"/>
    <p:sldId id="1059" r:id="rId54"/>
    <p:sldId id="1656" r:id="rId55"/>
    <p:sldId id="1045" r:id="rId56"/>
    <p:sldId id="1659" r:id="rId57"/>
    <p:sldId id="1018" r:id="rId58"/>
    <p:sldId id="1020" r:id="rId59"/>
    <p:sldId id="1015" r:id="rId60"/>
    <p:sldId id="1016" r:id="rId61"/>
    <p:sldId id="1017" r:id="rId62"/>
    <p:sldId id="1677" r:id="rId63"/>
    <p:sldId id="1688" r:id="rId64"/>
    <p:sldId id="1675" r:id="rId65"/>
    <p:sldId id="1671" r:id="rId66"/>
    <p:sldId id="1647" r:id="rId67"/>
    <p:sldId id="1678" r:id="rId68"/>
    <p:sldId id="1679" r:id="rId69"/>
    <p:sldId id="1680" r:id="rId70"/>
    <p:sldId id="1681" r:id="rId71"/>
    <p:sldId id="1683" r:id="rId72"/>
    <p:sldId id="1684" r:id="rId73"/>
    <p:sldId id="1685" r:id="rId74"/>
    <p:sldId id="1648" r:id="rId75"/>
    <p:sldId id="1703" r:id="rId76"/>
    <p:sldId id="1686" r:id="rId77"/>
    <p:sldId id="950" r:id="rId78"/>
    <p:sldId id="933" r:id="rId79"/>
    <p:sldId id="934" r:id="rId80"/>
    <p:sldId id="951" r:id="rId81"/>
    <p:sldId id="822" r:id="rId82"/>
    <p:sldId id="1687" r:id="rId83"/>
    <p:sldId id="1049" r:id="rId84"/>
    <p:sldId id="981" r:id="rId85"/>
    <p:sldId id="1047" r:id="rId86"/>
    <p:sldId id="1645" r:id="rId87"/>
    <p:sldId id="995" r:id="rId88"/>
    <p:sldId id="1660" r:id="rId89"/>
    <p:sldId id="1843" r:id="rId90"/>
    <p:sldId id="1064" r:id="rId91"/>
    <p:sldId id="928" r:id="rId92"/>
    <p:sldId id="972" r:id="rId93"/>
    <p:sldId id="379" r:id="rId94"/>
    <p:sldId id="992" r:id="rId95"/>
    <p:sldId id="1642" r:id="rId96"/>
    <p:sldId id="1649" r:id="rId97"/>
    <p:sldId id="1643" r:id="rId98"/>
    <p:sldId id="1032" r:id="rId99"/>
    <p:sldId id="1699" r:id="rId100"/>
    <p:sldId id="903" r:id="rId101"/>
    <p:sldId id="994" r:id="rId102"/>
    <p:sldId id="1053" r:id="rId103"/>
    <p:sldId id="411" r:id="rId104"/>
    <p:sldId id="1665" r:id="rId105"/>
    <p:sldId id="989" r:id="rId106"/>
    <p:sldId id="979" r:id="rId107"/>
    <p:sldId id="256" r:id="rId10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 id="988"/>
            <p14:sldId id="1673"/>
            <p14:sldId id="1842"/>
            <p14:sldId id="422"/>
          </p14:sldIdLst>
        </p14:section>
        <p14:section name="Credits" id="{FD74824F-5D0A-4FAC-83BE-88274C7A15E5}">
          <p14:sldIdLst>
            <p14:sldId id="1844"/>
            <p14:sldId id="872"/>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703"/>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843"/>
            <p14:sldId id="1064"/>
            <p14:sldId id="928"/>
            <p14:sldId id="972"/>
            <p14:sldId id="379"/>
            <p14:sldId id="992"/>
            <p14:sldId id="1642"/>
            <p14:sldId id="1649"/>
            <p14:sldId id="1643"/>
            <p14:sldId id="1032"/>
            <p14:sldId id="1699"/>
            <p14:sldId id="903"/>
            <p14:sldId id="994"/>
          </p14:sldIdLst>
        </p14:section>
        <p14:section name="Demo" id="{EB9546BB-6286-4973-986C-60592FACC87A}">
          <p14:sldIdLst>
            <p14:sldId id="1053"/>
            <p14:sldId id="411"/>
            <p14:sldId id="1665"/>
            <p14:sldId id="989"/>
          </p14:sldIdLst>
        </p14:section>
        <p14:section name="Epilog"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865"/>
    <a:srgbClr val="DB6C30"/>
    <a:srgbClr val="FFFFFF"/>
    <a:srgbClr val="E1E1E1"/>
    <a:srgbClr val="84625E"/>
    <a:srgbClr val="805D64"/>
    <a:srgbClr val="8F8F8F"/>
    <a:srgbClr val="FFFF00"/>
    <a:srgbClr val="1D8DB0"/>
    <a:srgbClr val="116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562" autoAdjust="0"/>
  </p:normalViewPr>
  <p:slideViewPr>
    <p:cSldViewPr snapToObjects="1" showGuides="1">
      <p:cViewPr varScale="1">
        <p:scale>
          <a:sx n="96" d="100"/>
          <a:sy n="96" d="100"/>
        </p:scale>
        <p:origin x="1152" y="72"/>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presProps" Target="pres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viewProps" Target="viewProp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notesMaster" Target="notesMasters/notesMaster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4/11/2025</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4/11/2025</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23</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ED74-004A-986A-68EB-D55CADD61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889EB-4207-B2FB-72E0-A4909AE29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59F6F-A2CC-BC9F-3131-F6609BC2E935}"/>
              </a:ext>
            </a:extLst>
          </p:cNvPr>
          <p:cNvSpPr>
            <a:spLocks noGrp="1"/>
          </p:cNvSpPr>
          <p:nvPr>
            <p:ph type="body" idx="1"/>
          </p:nvPr>
        </p:nvSpPr>
        <p:spPr/>
        <p:txBody>
          <a:bodyPr/>
          <a:lstStyle/>
          <a:p>
            <a:r>
              <a:rPr lang="en-US" b="1">
                <a:solidFill>
                  <a:srgbClr val="569CD6"/>
                </a:solidFill>
                <a:effectLst/>
                <a:latin typeface="Consolas" panose="020B0609020204030204" pitchFamily="49" charset="0"/>
              </a:rPr>
              <a:t>How can ManGO help your research?</a:t>
            </a:r>
            <a:endParaRPr lang="en-US" b="0">
              <a:solidFill>
                <a:srgbClr val="D4D4D4"/>
              </a:solidFill>
              <a:effectLst/>
              <a:latin typeface="Consolas" panose="020B0609020204030204" pitchFamily="49" charset="0"/>
            </a:endParaRPr>
          </a:p>
          <a:p>
            <a:br>
              <a:rPr lang="en-US" b="0">
                <a:solidFill>
                  <a:srgbClr val="D4D4D4"/>
                </a:solidFill>
                <a:effectLst/>
                <a:latin typeface="Consolas" panose="020B0609020204030204" pitchFamily="49" charset="0"/>
              </a:rPr>
            </a:br>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Centralization of your data</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Consistent, usable description of your data</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Organization of permissions</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Automation</a:t>
            </a:r>
          </a:p>
          <a:p>
            <a:endParaRPr lang="nl-BE" baseline="0">
              <a:sym typeface="Wingdings" panose="05000000000000000000" pitchFamily="2" charset="2"/>
            </a:endParaRPr>
          </a:p>
        </p:txBody>
      </p:sp>
      <p:sp>
        <p:nvSpPr>
          <p:cNvPr id="4" name="Slide Number Placeholder 3">
            <a:extLst>
              <a:ext uri="{FF2B5EF4-FFF2-40B4-BE49-F238E27FC236}">
                <a16:creationId xmlns:a16="http://schemas.microsoft.com/office/drawing/2014/main" id="{1087392F-882C-3372-C79D-E4F979ACF278}"/>
              </a:ext>
            </a:extLst>
          </p:cNvPr>
          <p:cNvSpPr>
            <a:spLocks noGrp="1"/>
          </p:cNvSpPr>
          <p:nvPr>
            <p:ph type="sldNum" sz="quarter" idx="10"/>
          </p:nvPr>
        </p:nvSpPr>
        <p:spPr/>
        <p:txBody>
          <a:bodyPr/>
          <a:lstStyle/>
          <a:p>
            <a:fld id="{1792FB45-5863-49D1-8926-D42AE452AB79}" type="slidenum">
              <a:rPr lang="en-US" smtClean="0"/>
              <a:t>33</a:t>
            </a:fld>
            <a:endParaRPr lang="en-US"/>
          </a:p>
        </p:txBody>
      </p:sp>
    </p:spTree>
    <p:extLst>
      <p:ext uri="{BB962C8B-B14F-4D97-AF65-F5344CB8AC3E}">
        <p14:creationId xmlns:p14="http://schemas.microsoft.com/office/powerpoint/2010/main" val="132974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B6333-E935-612D-9EC9-908E903A9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CDD57-90B2-EBE2-4EA6-6E4BB7B88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6CF17-641D-B59E-43D6-D15661C2EA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C391A4-5756-B543-FBC6-9E3967341FE9}"/>
              </a:ext>
            </a:extLst>
          </p:cNvPr>
          <p:cNvSpPr>
            <a:spLocks noGrp="1"/>
          </p:cNvSpPr>
          <p:nvPr>
            <p:ph type="sldNum" sz="quarter" idx="10"/>
          </p:nvPr>
        </p:nvSpPr>
        <p:spPr/>
        <p:txBody>
          <a:bodyPr/>
          <a:lstStyle/>
          <a:p>
            <a:fld id="{4C267D3A-53C5-436C-98E7-077C76BAA4B2}" type="slidenum">
              <a:rPr lang="en-US" smtClean="0"/>
              <a:t>34</a:t>
            </a:fld>
            <a:endParaRPr lang="en-US"/>
          </a:p>
        </p:txBody>
      </p:sp>
    </p:spTree>
    <p:extLst>
      <p:ext uri="{BB962C8B-B14F-4D97-AF65-F5344CB8AC3E}">
        <p14:creationId xmlns:p14="http://schemas.microsoft.com/office/powerpoint/2010/main" val="877829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42</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47</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48</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50</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58</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70</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73</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83</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94</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95</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96</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97</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98</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Flemish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11/4/2025</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11/4/2025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docs.vscentrum.be/"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vscentrum.be/" TargetMode="External"/><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5.png"/><Relationship Id="rId4" Type="http://schemas.openxmlformats.org/officeDocument/2006/relationships/hyperlink" Target="https://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18" Type="http://schemas.openxmlformats.org/officeDocument/2006/relationships/image" Target="../media/image52.jpe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12.xml"/><Relationship Id="rId16" Type="http://schemas.openxmlformats.org/officeDocument/2006/relationships/image" Target="../media/image50.jpeg"/><Relationship Id="rId1" Type="http://schemas.openxmlformats.org/officeDocument/2006/relationships/slideLayout" Target="../slideLayouts/slideLayout8.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jpeg"/><Relationship Id="rId15" Type="http://schemas.openxmlformats.org/officeDocument/2006/relationships/image" Target="../media/image4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github.com/gjbex/Training-sessions?tab=coc-ov-fil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vscentrum.be/globus/index.html" TargetMode="External"/><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68.svg"/><Relationship Id="rId17" Type="http://schemas.openxmlformats.org/officeDocument/2006/relationships/hyperlink" Target="https://icts.kuleuven.be/wijzers-beheer/en/Storagewijzer" TargetMode="External"/><Relationship Id="rId2" Type="http://schemas.openxmlformats.org/officeDocument/2006/relationships/image" Target="../media/image58.png"/><Relationship Id="rId16" Type="http://schemas.openxmlformats.org/officeDocument/2006/relationships/hyperlink" Target="https://icts.kuleuven.be/sc/english/storage/coldstorage" TargetMode="Externa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5" Type="http://schemas.openxmlformats.org/officeDocument/2006/relationships/hyperlink" Target="https://icts.kuleuven.be/sc/english/storage/mango" TargetMode="External"/><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svg"/></Relationships>
</file>

<file path=ppt/slides/_rels/slide3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65.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svg"/><Relationship Id="rId11" Type="http://schemas.openxmlformats.org/officeDocument/2006/relationships/image" Target="../media/image64.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ondemand.hpc.kuleuven.be/" TargetMode="Externa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hyperlink" Target="https://docs.vscentrum.be/access/using_ssh_agent.html" TargetMode="External"/><Relationship Id="rId5" Type="http://schemas.openxmlformats.org/officeDocument/2006/relationships/hyperlink" Target="https://docs.vscentrum.be/access/generating_keys.html" TargetMode="External"/><Relationship Id="rId4" Type="http://schemas.openxmlformats.org/officeDocument/2006/relationships/hyperlink" Target="https://docs.vscentrum.be/access/access_using_mobaxterm.html" TargetMode="Externa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91.PNG"/><Relationship Id="rId1" Type="http://schemas.openxmlformats.org/officeDocument/2006/relationships/slideLayout" Target="../slideLayouts/slideLayout13.xml"/><Relationship Id="rId4" Type="http://schemas.openxmlformats.org/officeDocument/2006/relationships/hyperlink" Target="https://docs.vscentrum.be/compute/terminal/nx_start_guide.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3.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92.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hyperlink" Target="https://ondemand.hpc.kuleuven.b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hyperlink" Target="https://docs.vscentrum.be/compute/portal/ondemand/jupyterlab.html#jupyterlab"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7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7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27.png"/><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vscentrum.b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hyperlink" Target="https://atools.readthedocs.io/en/latest/" TargetMode="External"/><Relationship Id="rId5" Type="http://schemas.openxmlformats.org/officeDocument/2006/relationships/hyperlink" Target="https://www.youtube.com/watch?v=GlwaRyi1LVA" TargetMode="External"/><Relationship Id="rId4" Type="http://schemas.openxmlformats.org/officeDocument/2006/relationships/hyperlink" Target="https://github.com/gjbex/Workflows-for-HPC"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hyperlink" Target="https://account.vscentrum.be/"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status.vscentrum.be/"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www.vscentrum.be/vsctraining" TargetMode="External"/><Relationship Id="rId5" Type="http://schemas.openxmlformats.org/officeDocument/2006/relationships/hyperlink" Target="https://docs.vscentrum.be/" TargetMode="External"/><Relationship Id="rId4" Type="http://schemas.openxmlformats.org/officeDocument/2006/relationships/hyperlink" Target="https://www.vscentrum.b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5440" y="1350707"/>
            <a:ext cx="9144000" cy="2387600"/>
          </a:xfrm>
        </p:spPr>
        <p:txBody>
          <a:bodyPr>
            <a:normAutofit/>
          </a:bodyPr>
          <a:lstStyle/>
          <a:p>
            <a:pPr algn="l"/>
            <a:r>
              <a:rPr lang="en-US" sz="6000" dirty="0">
                <a:solidFill>
                  <a:srgbClr val="4E5865"/>
                </a:solidFill>
              </a:rPr>
              <a:t>VSC HPC introduction course</a:t>
            </a:r>
          </a:p>
        </p:txBody>
      </p:sp>
      <p:sp>
        <p:nvSpPr>
          <p:cNvPr id="7" name="Rectangle 6">
            <a:extLst>
              <a:ext uri="{FF2B5EF4-FFF2-40B4-BE49-F238E27FC236}">
                <a16:creationId xmlns:a16="http://schemas.microsoft.com/office/drawing/2014/main" id="{E7C86E5E-9A10-867B-17CA-F9902B9425BB}"/>
              </a:ext>
            </a:extLst>
          </p:cNvPr>
          <p:cNvSpPr/>
          <p:nvPr/>
        </p:nvSpPr>
        <p:spPr>
          <a:xfrm>
            <a:off x="1221052" y="3666231"/>
            <a:ext cx="5757025" cy="523220"/>
          </a:xfrm>
          <a:prstGeom prst="rect">
            <a:avLst/>
          </a:prstGeom>
        </p:spPr>
        <p:txBody>
          <a:bodyPr wrap="none">
            <a:spAutoFit/>
          </a:bodyPr>
          <a:lstStyle/>
          <a:p>
            <a:r>
              <a:rPr lang="nl-BE" sz="2800" dirty="0">
                <a:solidFill>
                  <a:srgbClr val="4E5865"/>
                </a:solidFill>
                <a:latin typeface="+mj-lt"/>
                <a:hlinkClick r:id="rId3"/>
              </a:rPr>
              <a:t>https://hpcleuven.github.io/HPC-intro</a:t>
            </a:r>
            <a:endParaRPr lang="nl-BE" sz="2800" dirty="0">
              <a:solidFill>
                <a:srgbClr val="4E5865"/>
              </a:solidFill>
              <a:latin typeface="+mj-lt"/>
            </a:endParaRPr>
          </a:p>
        </p:txBody>
      </p:sp>
      <p:pic>
        <p:nvPicPr>
          <p:cNvPr id="8" name="Picture 7" descr="A close up of a logo&#10;&#10;Description automatically generated">
            <a:extLst>
              <a:ext uri="{FF2B5EF4-FFF2-40B4-BE49-F238E27FC236}">
                <a16:creationId xmlns:a16="http://schemas.microsoft.com/office/drawing/2014/main" id="{F7FC7D23-9716-5C97-01A7-CA290AB90C5C}"/>
              </a:ext>
            </a:extLst>
          </p:cNvPr>
          <p:cNvPicPr>
            <a:picLocks noChangeAspect="1"/>
          </p:cNvPicPr>
          <p:nvPr/>
        </p:nvPicPr>
        <p:blipFill rotWithShape="1">
          <a:blip r:embed="rId4">
            <a:extLst>
              <a:ext uri="{28A0092B-C50C-407E-A947-70E740481C1C}">
                <a14:useLocalDpi xmlns:a14="http://schemas.microsoft.com/office/drawing/2010/main" val="0"/>
              </a:ext>
            </a:extLst>
          </a:blip>
          <a:srcRect l="10687" t="11172" r="11763" b="11280"/>
          <a:stretch/>
        </p:blipFill>
        <p:spPr>
          <a:xfrm>
            <a:off x="8639410" y="3321373"/>
            <a:ext cx="3420000" cy="3420000"/>
          </a:xfrm>
          <a:prstGeom prst="rect">
            <a:avLst/>
          </a:prstGeom>
        </p:spPr>
      </p:pic>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Enter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hlinkClick r:id="rId4"/>
              </a:rPr>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479376" y="332656"/>
            <a:ext cx="5112568" cy="1872208"/>
            <a:chOff x="-1044624" y="332656"/>
            <a:chExt cx="5112568" cy="1872208"/>
          </a:xfrm>
        </p:grpSpPr>
        <p:sp>
          <p:nvSpPr>
            <p:cNvPr id="4" name="Rounded Rectangle 3"/>
            <p:cNvSpPr/>
            <p:nvPr/>
          </p:nvSpPr>
          <p:spPr>
            <a:xfrm>
              <a:off x="-1044624" y="332656"/>
              <a:ext cx="4176464" cy="9361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Manage your VSC account at</a:t>
              </a:r>
              <a:br>
                <a:rPr lang="en-US" sz="2000" dirty="0"/>
              </a:br>
              <a:r>
                <a:rPr lang="en-US" sz="2000" b="1" dirty="0">
                  <a:solidFill>
                    <a:schemeClr val="bg2"/>
                  </a:solidFill>
                  <a:hlinkClick r:id="rId3"/>
                </a:rPr>
                <a:t>https://account.vscentrum.be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cxnSpLocks/>
              <a:stCxn id="4" idx="2"/>
              <a:endCxn id="5" idx="0"/>
            </p:cNvCxnSpPr>
            <p:nvPr/>
          </p:nvCxnSpPr>
          <p:spPr>
            <a:xfrm>
              <a:off x="1043608" y="1268759"/>
              <a:ext cx="1980220" cy="57606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21172"/>
            <a:ext cx="1944216" cy="963812"/>
            <a:chOff x="2627784" y="2321172"/>
            <a:chExt cx="1944216" cy="963812"/>
          </a:xfrm>
        </p:grpSpPr>
        <p:sp>
          <p:nvSpPr>
            <p:cNvPr id="8" name="Line Callout 1 7"/>
            <p:cNvSpPr/>
            <p:nvPr/>
          </p:nvSpPr>
          <p:spPr>
            <a:xfrm>
              <a:off x="2843808" y="2321172"/>
              <a:ext cx="1728192" cy="576064"/>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Add/remove your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3016964" cy="1131560"/>
            <a:chOff x="5155436" y="3593584"/>
            <a:chExt cx="3016964" cy="1131560"/>
          </a:xfrm>
        </p:grpSpPr>
        <p:sp>
          <p:nvSpPr>
            <p:cNvPr id="15" name="Line Callout 1 14"/>
            <p:cNvSpPr/>
            <p:nvPr/>
          </p:nvSpPr>
          <p:spPr>
            <a:xfrm>
              <a:off x="5364087" y="4005064"/>
              <a:ext cx="2808313" cy="720080"/>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VSC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008112"/>
            <a:chOff x="2843808" y="3645024"/>
            <a:chExt cx="2112795" cy="1008112"/>
          </a:xfrm>
        </p:grpSpPr>
        <p:sp>
          <p:nvSpPr>
            <p:cNvPr id="23" name="Line Callout 1 22"/>
            <p:cNvSpPr/>
            <p:nvPr/>
          </p:nvSpPr>
          <p:spPr>
            <a:xfrm>
              <a:off x="2843808" y="3933056"/>
              <a:ext cx="1656184" cy="720080"/>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public keys</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19" y="1236462"/>
              <a:ext cx="4931107" cy="1122388"/>
              <a:chOff x="2773747" y="218552"/>
              <a:chExt cx="4931107" cy="1122388"/>
            </a:xfrm>
          </p:grpSpPr>
          <p:sp>
            <p:nvSpPr>
              <p:cNvPr id="43" name="Round Same Side Corner Rectangle 42"/>
              <p:cNvSpPr/>
              <p:nvPr/>
            </p:nvSpPr>
            <p:spPr>
              <a:xfrm rot="5400000">
                <a:off x="4687642" y="-1676273"/>
                <a:ext cx="1103318"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18" y="2778245"/>
              <a:ext cx="4931107" cy="1289126"/>
              <a:chOff x="2773746" y="1760335"/>
              <a:chExt cx="4931107" cy="1289126"/>
            </a:xfrm>
          </p:grpSpPr>
          <p:sp>
            <p:nvSpPr>
              <p:cNvPr id="39" name="Round Same Side Corner Rectangle 38"/>
              <p:cNvSpPr/>
              <p:nvPr/>
            </p:nvSpPr>
            <p:spPr>
              <a:xfrm rot="5400000">
                <a:off x="4594737" y="-60656"/>
                <a:ext cx="1289126"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r>
                  <a:rPr lang="en-US" dirty="0"/>
                  <a:t> </a:t>
                </a:r>
                <a:endParaRPr lang="nl-BE" dirty="0"/>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and workshops</a:t>
                </a:r>
              </a:p>
              <a:p>
                <a:pPr marL="171450" lvl="1" indent="-171450" defTabSz="711200">
                  <a:lnSpc>
                    <a:spcPct val="90000"/>
                  </a:lnSpc>
                  <a:spcBef>
                    <a:spcPct val="0"/>
                  </a:spcBef>
                  <a:spcAft>
                    <a:spcPct val="15000"/>
                  </a:spcAft>
                  <a:buChar char="••"/>
                </a:pPr>
                <a:r>
                  <a:rPr lang="en-US" sz="2000" dirty="0"/>
                  <a:t>Workshops on request</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312307"/>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https://account.vscentrum.be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gets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described </a:t>
            </a:r>
            <a:br>
              <a:rPr lang="en-US" sz="2000" dirty="0"/>
            </a:br>
            <a:r>
              <a:rPr lang="en-US" sz="2000" dirty="0"/>
              <a:t>in the ICTS service catalog: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Introduction</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19334" y="5805264"/>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39"/>
            <a:ext cx="5075685" cy="1260241"/>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to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232248"/>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 The resources and services used in this work were provided by the VSC (Flemish Supercomputer Center), funded by the Research Foundation - Flanders (FWO) and the Flemish Government.</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232248"/>
            <a:chOff x="624532" y="2708920"/>
            <a:chExt cx="5078090" cy="2232248"/>
          </a:xfrm>
        </p:grpSpPr>
        <p:sp>
          <p:nvSpPr>
            <p:cNvPr id="5" name="Rectangle 3"/>
            <p:cNvSpPr txBox="1">
              <a:spLocks noChangeArrowheads="1"/>
            </p:cNvSpPr>
            <p:nvPr/>
          </p:nvSpPr>
          <p:spPr>
            <a:xfrm>
              <a:off x="624532" y="3140968"/>
              <a:ext cx="5075685" cy="1800200"/>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sz="2000" i="1" dirty="0"/>
            </a:p>
            <a:p>
              <a:pPr marL="0" indent="0">
                <a:buNone/>
              </a:pPr>
              <a:r>
                <a:rPr lang="nl-BE" sz="2000" i="1" dirty="0"/>
                <a:t>De infrastructuur en dienstverlening gebruikt in dit werk werd voorzien door het VSC (Vlaams Supercomputer Centrum), gefinancierd door het FWO en de Vlaamse overheid.</a:t>
              </a:r>
            </a:p>
            <a:p>
              <a:pPr marL="0" indent="0">
                <a:buNone/>
              </a:pP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692288"/>
            <a:chOff x="5989175" y="1106692"/>
            <a:chExt cx="5075685" cy="1692288"/>
          </a:xfrm>
        </p:grpSpPr>
        <p:sp>
          <p:nvSpPr>
            <p:cNvPr id="3" name="Rectangle 2"/>
            <p:cNvSpPr/>
            <p:nvPr/>
          </p:nvSpPr>
          <p:spPr>
            <a:xfrm>
              <a:off x="8904312" y="1106692"/>
              <a:ext cx="21605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KU Leuven users</a:t>
              </a:r>
              <a:endParaRPr lang="nl-BE" dirty="0"/>
            </a:p>
          </p:txBody>
        </p:sp>
        <p:sp>
          <p:nvSpPr>
            <p:cNvPr id="13" name="Rectangle 3"/>
            <p:cNvSpPr txBox="1">
              <a:spLocks noChangeArrowheads="1"/>
            </p:cNvSpPr>
            <p:nvPr/>
          </p:nvSpPr>
          <p:spPr>
            <a:xfrm>
              <a:off x="5989175" y="1538740"/>
              <a:ext cx="5075685" cy="1260240"/>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“KUL-HPC” virtual collection in Lirias</a:t>
              </a:r>
            </a:p>
            <a:p>
              <a:pPr marL="324000" indent="-324000">
                <a:buClr>
                  <a:schemeClr val="accent1"/>
                </a:buClr>
                <a:buFont typeface="Wingdings" panose="05000000000000000000" pitchFamily="2" charset="2"/>
                <a:buChar char="q"/>
              </a:pP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35573" y="4150659"/>
            <a:ext cx="256813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283018925"/>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LEIBNIZ/VAUGHAN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068960"/>
            <a:ext cx="1942500" cy="1116937"/>
          </a:xfrm>
          <a:prstGeom prst="roundRect">
            <a:avLst/>
          </a:prstGeom>
          <a:ln w="28575">
            <a:solidFill>
              <a:schemeClr val="accent1"/>
            </a:solidFill>
          </a:ln>
        </p:spPr>
      </p:pic>
      <p:sp>
        <p:nvSpPr>
          <p:cNvPr id="37" name="Rechthoek 4"/>
          <p:cNvSpPr/>
          <p:nvPr/>
        </p:nvSpPr>
        <p:spPr>
          <a:xfrm>
            <a:off x="7281803" y="3342031"/>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infrastructure</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51383" y="1268760"/>
            <a:ext cx="5035105" cy="4094856"/>
            <a:chOff x="6208615" y="1074273"/>
            <a:chExt cx="5798610" cy="4836606"/>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208615" y="1074273"/>
              <a:ext cx="5798610" cy="836114"/>
            </a:xfrm>
            <a:prstGeom prst="rect">
              <a:avLst/>
            </a:prstGeom>
            <a:noFill/>
          </p:spPr>
          <p:txBody>
            <a:bodyPr wrap="square" rtlCol="0">
              <a:spAutoFit/>
            </a:bodyPr>
            <a:lstStyle/>
            <a:p>
              <a:pPr algn="ctr"/>
              <a:r>
                <a:rPr lang="en-US" sz="2000" b="1" dirty="0"/>
                <a:t>Genius </a:t>
              </a:r>
              <a:r>
                <a:rPr lang="en-US" sz="2000" dirty="0"/>
                <a:t>(since 2018) </a:t>
              </a:r>
              <a:br>
                <a:rPr lang="en-US" sz="2000" dirty="0"/>
              </a:br>
              <a:r>
                <a:rPr lang="en-US" sz="2000" dirty="0"/>
                <a:t>250 nodes  |  8936 cores</a:t>
              </a:r>
              <a:endParaRPr lang="nl-BE" sz="20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84032" y="1271806"/>
            <a:ext cx="5195900" cy="3741370"/>
            <a:chOff x="6363326" y="1352962"/>
            <a:chExt cx="5195900" cy="3741370"/>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184628"/>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6363326" y="1352962"/>
              <a:ext cx="5195900" cy="707886"/>
            </a:xfrm>
            <a:prstGeom prst="rect">
              <a:avLst/>
            </a:prstGeom>
            <a:noFill/>
          </p:spPr>
          <p:txBody>
            <a:bodyPr wrap="square" rtlCol="0">
              <a:spAutoFit/>
            </a:bodyPr>
            <a:lstStyle/>
            <a:p>
              <a:pPr algn="ctr"/>
              <a:r>
                <a:rPr lang="en-US" sz="2000" b="1" dirty="0" err="1"/>
                <a:t>wICE</a:t>
              </a:r>
              <a:r>
                <a:rPr lang="en-US" sz="2000" dirty="0"/>
                <a:t> (since September 2022)</a:t>
              </a:r>
              <a:br>
                <a:rPr lang="en-US" sz="2000" dirty="0"/>
              </a:br>
              <a:r>
                <a:rPr lang="en-US" sz="2000" dirty="0"/>
                <a:t>186 nodes  |  13392 cores</a:t>
              </a:r>
              <a:endParaRPr lang="nl-BE" sz="20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
        <p:nvSpPr>
          <p:cNvPr id="2" name="Rectangle: Rounded Corners 1">
            <a:extLst>
              <a:ext uri="{FF2B5EF4-FFF2-40B4-BE49-F238E27FC236}">
                <a16:creationId xmlns:a16="http://schemas.microsoft.com/office/drawing/2014/main" id="{58D41200-0517-2A58-E202-969DB2055E94}"/>
              </a:ext>
            </a:extLst>
          </p:cNvPr>
          <p:cNvSpPr/>
          <p:nvPr/>
        </p:nvSpPr>
        <p:spPr>
          <a:xfrm>
            <a:off x="407368" y="5517232"/>
            <a:ext cx="5373334" cy="5040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Most of Genius will be decommissioned in early 2026</a:t>
            </a:r>
            <a:endParaRPr lang="nl-BE" b="1" dirty="0"/>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430528560"/>
              </p:ext>
            </p:extLst>
          </p:nvPr>
        </p:nvGraphicFramePr>
        <p:xfrm>
          <a:off x="711641" y="802428"/>
          <a:ext cx="10081121" cy="4018980"/>
        </p:xfrm>
        <a:graphic>
          <a:graphicData uri="http://schemas.openxmlformats.org/drawingml/2006/table">
            <a:tbl>
              <a:tblPr>
                <a:tableStyleId>{5C22544A-7EE6-4342-B048-85BDC9FD1C3A}</a:tableStyleId>
              </a:tblPr>
              <a:tblGrid>
                <a:gridCol w="1927975">
                  <a:extLst>
                    <a:ext uri="{9D8B030D-6E8A-4147-A177-3AD203B41FA5}">
                      <a16:colId xmlns:a16="http://schemas.microsoft.com/office/drawing/2014/main" val="1052959117"/>
                    </a:ext>
                  </a:extLst>
                </a:gridCol>
                <a:gridCol w="1656184">
                  <a:extLst>
                    <a:ext uri="{9D8B030D-6E8A-4147-A177-3AD203B41FA5}">
                      <a16:colId xmlns:a16="http://schemas.microsoft.com/office/drawing/2014/main" val="44479686"/>
                    </a:ext>
                  </a:extLst>
                </a:gridCol>
                <a:gridCol w="1080120">
                  <a:extLst>
                    <a:ext uri="{9D8B030D-6E8A-4147-A177-3AD203B41FA5}">
                      <a16:colId xmlns:a16="http://schemas.microsoft.com/office/drawing/2014/main" val="2291407436"/>
                    </a:ext>
                  </a:extLst>
                </a:gridCol>
                <a:gridCol w="1102780">
                  <a:extLst>
                    <a:ext uri="{9D8B030D-6E8A-4147-A177-3AD203B41FA5}">
                      <a16:colId xmlns:a16="http://schemas.microsoft.com/office/drawing/2014/main" val="4190090989"/>
                    </a:ext>
                  </a:extLst>
                </a:gridCol>
                <a:gridCol w="1416584">
                  <a:extLst>
                    <a:ext uri="{9D8B030D-6E8A-4147-A177-3AD203B41FA5}">
                      <a16:colId xmlns:a16="http://schemas.microsoft.com/office/drawing/2014/main" val="3999970807"/>
                    </a:ext>
                  </a:extLst>
                </a:gridCol>
                <a:gridCol w="1448739">
                  <a:extLst>
                    <a:ext uri="{9D8B030D-6E8A-4147-A177-3AD203B41FA5}">
                      <a16:colId xmlns:a16="http://schemas.microsoft.com/office/drawing/2014/main" val="3433497480"/>
                    </a:ext>
                  </a:extLst>
                </a:gridCol>
                <a:gridCol w="1448739">
                  <a:extLst>
                    <a:ext uri="{9D8B030D-6E8A-4147-A177-3AD203B41FA5}">
                      <a16:colId xmlns:a16="http://schemas.microsoft.com/office/drawing/2014/main" val="284707978"/>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Planned end of life</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P100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2027 (?)</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V100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2027 (?)</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Skylake</a:t>
                      </a:r>
                      <a:r>
                        <a:rPr lang="en-US" sz="1600" b="1" i="0" u="none" strike="noStrike" dirty="0">
                          <a:solidFill>
                            <a:srgbClr val="000000"/>
                          </a:solidFill>
                          <a:effectLst/>
                          <a:latin typeface="Calibri" panose="020F0502020204030204" pitchFamily="34" charset="0"/>
                        </a:rPr>
                        <a:t> interactive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Xeon Gold 6140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192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interactive</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lvl="0">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a:t>
            </a:r>
            <a:r>
              <a:rPr lang="en-US" altLang="en-US" sz="3200" dirty="0"/>
              <a:t>–</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695399" y="5097958"/>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p>
            <a:p>
              <a:pPr marL="285750" indent="-285750">
                <a:buFont typeface="Courier New" panose="02070309020205020404" pitchFamily="49" charset="0"/>
                <a:buChar char="o"/>
                <a:defRPr/>
              </a:pPr>
              <a:r>
                <a:rPr lang="en-US" b="1" dirty="0">
                  <a:solidFill>
                    <a:srgbClr val="333639"/>
                  </a:solidFill>
                </a:rPr>
                <a:t>Interactive partition</a:t>
              </a:r>
              <a:r>
                <a:rPr lang="en-US" dirty="0">
                  <a:solidFill>
                    <a:srgbClr val="333639"/>
                  </a:solidFill>
                </a:rPr>
                <a:t>: </a:t>
              </a:r>
              <a:br>
                <a:rPr lang="en-US" dirty="0">
                  <a:solidFill>
                    <a:srgbClr val="333639"/>
                  </a:solidFill>
                </a:rPr>
              </a:br>
              <a:r>
                <a:rPr lang="en-US" dirty="0">
                  <a:solidFill>
                    <a:srgbClr val="333639"/>
                  </a:solidFill>
                </a:rPr>
                <a:t>max resources: 8 cores, 16hr</a:t>
              </a:r>
              <a:endParaRPr lang="nl-BE" dirty="0">
                <a:solidFill>
                  <a:srgbClr val="333639"/>
                </a:solidFill>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400054"/>
            <a:ext cx="4825752" cy="2354491"/>
          </a:xfrm>
          <a:prstGeom prst="rect">
            <a:avLst/>
          </a:prstGeom>
          <a:noFill/>
          <a:ln w="19050">
            <a:solidFill>
              <a:schemeClr val="accent5"/>
            </a:solidFill>
          </a:ln>
        </p:spPr>
        <p:txBody>
          <a:bodyPr wrap="square" rtlCol="0" anchor="ctr">
            <a:spAutoFit/>
          </a:bodyPr>
          <a:lstStyle/>
          <a:p>
            <a:pPr marL="342900" indent="-342900">
              <a:buClr>
                <a:srgbClr val="DB6C30"/>
              </a:buClr>
              <a:buFont typeface="Wingdings" panose="05000000000000000000" pitchFamily="2" charset="2"/>
              <a:buChar char="q"/>
            </a:pPr>
            <a:r>
              <a:rPr lang="en-US" sz="2100" dirty="0"/>
              <a:t>Everything is available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Training 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nchor="ctr">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accept </a:t>
            </a:r>
            <a:r>
              <a:rPr lang="nl-BE" sz="2100" dirty="0" err="1"/>
              <a:t>to</a:t>
            </a:r>
            <a:r>
              <a:rPr lang="nl-BE" sz="2100" dirty="0"/>
              <a:t> </a:t>
            </a:r>
            <a:r>
              <a:rPr lang="nl-BE" sz="2100" dirty="0" err="1"/>
              <a:t>abide</a:t>
            </a:r>
            <a:r>
              <a:rPr lang="nl-BE" sz="2100" dirty="0"/>
              <a:t> </a:t>
            </a:r>
            <a:r>
              <a:rPr lang="nl-BE" sz="2100" dirty="0" err="1"/>
              <a:t>by</a:t>
            </a:r>
            <a:r>
              <a:rPr lang="nl-BE" sz="2100" dirty="0"/>
              <a:t> </a:t>
            </a:r>
            <a:r>
              <a:rPr lang="nl-BE" sz="2100" dirty="0" err="1"/>
              <a:t>the</a:t>
            </a:r>
            <a:br>
              <a:rPr lang="nl-BE" sz="2100" dirty="0"/>
            </a:br>
            <a:r>
              <a:rPr lang="nl-BE" sz="2100" dirty="0">
                <a:hlinkClick r:id="rId4"/>
              </a:rPr>
              <a:t>VSC training Code of </a:t>
            </a:r>
            <a:r>
              <a:rPr lang="nl-BE" sz="2100" dirty="0" err="1">
                <a:hlinkClick r:id="rId4"/>
              </a:rPr>
              <a:t>Conduct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646334908"/>
              </p:ext>
            </p:extLst>
          </p:nvPr>
        </p:nvGraphicFramePr>
        <p:xfrm>
          <a:off x="695400"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batch_</a:t>
                      </a:r>
                      <a:br>
                        <a:rPr lang="en-US" sz="1800" b="0" i="0" u="none" strike="noStrike" dirty="0">
                          <a:solidFill>
                            <a:srgbClr val="000000"/>
                          </a:solidFill>
                          <a:effectLst/>
                          <a:latin typeface="Calibri" panose="020F0502020204030204" pitchFamily="34" charset="0"/>
                        </a:rPr>
                      </a:br>
                      <a:r>
                        <a:rPr lang="en-US" sz="1800" b="0" i="0" u="none" strike="noStrike" dirty="0" err="1">
                          <a:solidFill>
                            <a:srgbClr val="000000"/>
                          </a:solidFill>
                          <a:effectLst/>
                          <a:latin typeface="Calibri" panose="020F0502020204030204" pitchFamily="34" charset="0"/>
                        </a:rPr>
                        <a:t>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A100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Genoa H100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lvl="0">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a:t>
            </a:r>
            <a:r>
              <a:rPr lang="en-US" altLang="en-US" sz="3200" dirty="0"/>
              <a:t>–</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695400"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80528" y="1484784"/>
            <a:ext cx="4737549" cy="4324888"/>
            <a:chOff x="420487" y="1888196"/>
            <a:chExt cx="4737549" cy="4324888"/>
          </a:xfrm>
        </p:grpSpPr>
        <p:grpSp>
          <p:nvGrpSpPr>
            <p:cNvPr id="16" name="Group 15"/>
            <p:cNvGrpSpPr/>
            <p:nvPr/>
          </p:nvGrpSpPr>
          <p:grpSpPr>
            <a:xfrm>
              <a:off x="420487" y="1888196"/>
              <a:ext cx="4731491" cy="3744416"/>
              <a:chOff x="479376" y="1443092"/>
              <a:chExt cx="4731491" cy="3744416"/>
            </a:xfrm>
          </p:grpSpPr>
          <p:sp>
            <p:nvSpPr>
              <p:cNvPr id="61" name="Rounded Rectangle 60"/>
              <p:cNvSpPr/>
              <p:nvPr/>
            </p:nvSpPr>
            <p:spPr>
              <a:xfrm>
                <a:off x="479376" y="1978422"/>
                <a:ext cx="4731491" cy="3209086"/>
              </a:xfrm>
              <a:prstGeom prst="roundRect">
                <a:avLst>
                  <a:gd name="adj" fmla="val 683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825568" y="1443092"/>
                <a:ext cx="1231427" cy="369332"/>
              </a:xfrm>
              <a:prstGeom prst="rect">
                <a:avLst/>
              </a:prstGeom>
              <a:noFill/>
            </p:spPr>
            <p:txBody>
              <a:bodyPr wrap="none" rtlCol="0">
                <a:spAutoFit/>
              </a:bodyPr>
              <a:lstStyle/>
              <a:p>
                <a:pPr algn="ctr"/>
                <a:r>
                  <a:rPr lang="nl-BE" b="1" dirty="0" err="1"/>
                  <a:t>Thin</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2037798"/>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1126720" y="1484784"/>
            <a:ext cx="1231427" cy="369332"/>
          </a:xfrm>
          <a:prstGeom prst="rect">
            <a:avLst/>
          </a:prstGeom>
          <a:noFill/>
        </p:spPr>
        <p:txBody>
          <a:bodyPr wrap="none" rtlCol="0">
            <a:spAutoFit/>
          </a:bodyPr>
          <a:lstStyle/>
          <a:p>
            <a:pPr algn="ctr"/>
            <a:r>
              <a:rPr lang="nl-BE" b="1" dirty="0" err="1"/>
              <a:t>Thin</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87488" y="4140369"/>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23</a:t>
            </a:fld>
            <a:endParaRPr lang="en-US"/>
          </a:p>
        </p:txBody>
      </p:sp>
    </p:spTree>
    <p:extLst>
      <p:ext uri="{BB962C8B-B14F-4D97-AF65-F5344CB8AC3E}">
        <p14:creationId xmlns:p14="http://schemas.microsoft.com/office/powerpoint/2010/main" val="317485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For more info, see the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Tier-2 storage locations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31052"/>
            <a:ext cx="6552728" cy="3276364"/>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200" b="1" dirty="0"/>
              <a:t>Avoid using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r>
              <a:rPr lang="en-US" sz="2200" b="1" dirty="0">
                <a:latin typeface="Courier New" panose="02070309020205020404" pitchFamily="49" charset="0"/>
                <a:cs typeface="Courier New" panose="02070309020205020404" pitchFamily="49" charset="0"/>
              </a:rPr>
              <a:t> ($TMPDIR)</a:t>
            </a:r>
            <a:r>
              <a:rPr lang="en-US" sz="2200" b="1" dirty="0">
                <a:solidFill>
                  <a:schemeClr val="tx2"/>
                </a:solidFill>
              </a:rPr>
              <a:t>on the login nodes</a:t>
            </a:r>
            <a:br>
              <a:rPr lang="en-US" sz="2200" dirty="0"/>
            </a:br>
            <a:r>
              <a:rPr lang="en-US" sz="2200" dirty="0"/>
              <a:t>It is only 10 GB and is needed by the operating system</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 Best to immediately switch</a:t>
            </a:r>
            <a:br>
              <a:rPr lang="en-US" sz="2200" dirty="0"/>
            </a:br>
            <a:r>
              <a:rPr lang="en-US" sz="2200" dirty="0"/>
              <a:t>to some other storage,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
        <p:nvSpPr>
          <p:cNvPr id="2" name="Rectangle 1"/>
          <p:cNvSpPr/>
          <p:nvPr/>
        </p:nvSpPr>
        <p:spPr>
          <a:xfrm>
            <a:off x="7536160" y="4365104"/>
            <a:ext cx="4104456" cy="1446550"/>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endParaRPr lang="en-US" sz="2200" dirty="0"/>
          </a:p>
          <a:p>
            <a:r>
              <a:rPr lang="en-US" sz="2200" dirty="0"/>
              <a:t> </a:t>
            </a:r>
          </a:p>
          <a:p>
            <a:pPr marL="324000" indent="-324000">
              <a:buBlip>
                <a:blip r:embed="rId2"/>
              </a:buBlip>
            </a:pPr>
            <a:r>
              <a:rPr lang="en-US" sz="2200" dirty="0"/>
              <a:t> </a:t>
            </a:r>
            <a:r>
              <a:rPr lang="en-US" sz="2200" dirty="0">
                <a:hlinkClick r:id="rId4"/>
              </a:rPr>
              <a:t>More info in the service catalog</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155034982"/>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a:t>
                      </a:r>
                      <a:r>
                        <a:rPr lang="en-US" sz="1800" baseline="0" dirty="0">
                          <a:latin typeface="Courier New" panose="02070309020205020404" pitchFamily="49" charset="0"/>
                          <a:cs typeface="Courier New" panose="02070309020205020404" pitchFamily="49" charset="0"/>
                        </a:rPr>
                        <a:t>.snapshot </a:t>
                      </a:r>
                      <a:r>
                        <a:rPr lang="en-US" sz="1800" baseline="0" dirty="0"/>
                        <a:t>folders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config files, …</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275515246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4205421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417864008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1953420933"/>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188916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6563162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161862110"/>
              </p:ext>
            </p:extLst>
          </p:nvPr>
        </p:nvGraphicFramePr>
        <p:xfrm>
          <a:off x="5150096" y="188909"/>
          <a:ext cx="5986464" cy="5870072"/>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dirty="0"/>
                        <a:t>Backup</a:t>
                      </a:r>
                      <a:endParaRPr lang="nl-BE" sz="1800" b="1" dirty="0"/>
                    </a:p>
                  </a:txBody>
                  <a:tcPr/>
                </a:tc>
                <a:tc>
                  <a:txBody>
                    <a:bodyPr/>
                    <a:lstStyle/>
                    <a:p>
                      <a:r>
                        <a:rPr lang="en-US" sz="1800" baseline="0" dirty="0"/>
                        <a:t>Files get deleted 30 days after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p>
                      <a:pPr marL="285750" indent="-285750" rtl="0">
                        <a:buFontTx/>
                        <a:buChar char="-"/>
                      </a:pPr>
                      <a:r>
                        <a:rPr lang="en-US" sz="1800" baseline="0" dirty="0"/>
                        <a:t>Avoid folders with &gt;10,000 files</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93386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3158519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279940030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Ext4</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190342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816080" y="1700808"/>
            <a:ext cx="4374719" cy="3647152"/>
          </a:xfrm>
          <a:prstGeom prst="rect">
            <a:avLst/>
          </a:prstGeom>
          <a:noFill/>
        </p:spPr>
      </p:pic>
      <p:sp>
        <p:nvSpPr>
          <p:cNvPr id="7" name="TextBox 6"/>
          <p:cNvSpPr txBox="1"/>
          <p:nvPr/>
        </p:nvSpPr>
        <p:spPr>
          <a:xfrm>
            <a:off x="858720" y="1712565"/>
            <a:ext cx="5669328" cy="3647152"/>
          </a:xfrm>
          <a:prstGeom prst="rect">
            <a:avLst/>
          </a:prstGeom>
          <a:noFill/>
          <a:ln w="19050">
            <a:solidFill>
              <a:schemeClr val="accent5"/>
            </a:solidFill>
          </a:ln>
        </p:spPr>
        <p:txBody>
          <a:bodyPr wrap="square" rtlCol="0" anchor="ctr">
            <a:spAutoFit/>
          </a:bodyPr>
          <a:lstStyle/>
          <a:p>
            <a:pPr marL="342900" indent="-342900">
              <a:buClr>
                <a:srgbClr val="DB6C30"/>
              </a:buClr>
              <a:buFont typeface="Wingdings" panose="05000000000000000000" pitchFamily="2" charset="2"/>
              <a:buChar char="q"/>
            </a:pPr>
            <a:r>
              <a:rPr lang="en-US" sz="2100" dirty="0"/>
              <a:t>Using supercomputers to solve advanced computational problems</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Access to specialized hardware</a:t>
            </a:r>
            <a:br>
              <a:rPr lang="en-US" sz="2100" dirty="0"/>
            </a:br>
            <a:r>
              <a:rPr lang="en-US" sz="2100" dirty="0"/>
              <a:t>(GPU, large memory, high-speed interconnect)</a:t>
            </a:r>
          </a:p>
        </p:txBody>
      </p:sp>
    </p:spTree>
    <p:extLst>
      <p:ext uri="{BB962C8B-B14F-4D97-AF65-F5344CB8AC3E}">
        <p14:creationId xmlns:p14="http://schemas.microsoft.com/office/powerpoint/2010/main" val="588907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35912873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90821725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1800" dirty="0">
                          <a:latin typeface="Courier New" panose="02070309020205020404" pitchFamily="49" charset="0"/>
                          <a:cs typeface="Courier New" panose="02070309020205020404" pitchFamily="49" charset="0"/>
                        </a:rPr>
                        <a:t>/staging/</a:t>
                      </a:r>
                      <a:r>
                        <a:rPr lang="en-US" sz="1800" dirty="0" err="1">
                          <a:latin typeface="Courier New" panose="02070309020205020404" pitchFamily="49" charset="0"/>
                          <a:cs typeface="Courier New" panose="02070309020205020404" pitchFamily="49" charset="0"/>
                        </a:rPr>
                        <a:t>leuven</a:t>
                      </a:r>
                      <a:r>
                        <a:rPr lang="en-US" sz="1800" dirty="0">
                          <a:latin typeface="Courier New" panose="02070309020205020404" pitchFamily="49" charset="0"/>
                          <a:cs typeface="Courier New" panose="02070309020205020404" pitchFamily="49" charset="0"/>
                        </a:rPr>
                        <a:t>/stg_000XX</a:t>
                      </a:r>
                      <a:endParaRPr lang="nl-BE" sz="18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3661326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71810" y="952737"/>
            <a:ext cx="6168088" cy="4132447"/>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within VSC (permission management)</a:t>
            </a:r>
          </a:p>
          <a:p>
            <a:pPr marL="324000" indent="-324000">
              <a:buClr>
                <a:srgbClr val="DB6C30"/>
              </a:buClr>
              <a:buFont typeface="Wingdings" panose="05000000000000000000" pitchFamily="2" charset="2"/>
              <a:buChar char="q"/>
            </a:pPr>
            <a:r>
              <a:rPr lang="en-US" sz="2200" dirty="0">
                <a:solidFill>
                  <a:schemeClr val="tx2"/>
                </a:solidFill>
              </a:rPr>
              <a:t>Share outside VSC (via </a:t>
            </a:r>
            <a:r>
              <a:rPr lang="en-US" sz="2200" dirty="0">
                <a:solidFill>
                  <a:schemeClr val="tx2"/>
                </a:solidFill>
                <a:hlinkClick r:id="rId3"/>
              </a:rPr>
              <a:t>Globus</a:t>
            </a:r>
            <a:r>
              <a:rPr lang="en-US" sz="2200" dirty="0">
                <a:solidFill>
                  <a:schemeClr val="tx2"/>
                </a:solidFill>
              </a:rPr>
              <a:t>)</a:t>
            </a:r>
          </a:p>
          <a:p>
            <a:pPr marL="324000" indent="-324000">
              <a:buClr>
                <a:srgbClr val="DB6C30"/>
              </a:buClr>
              <a:buFont typeface="Wingdings" panose="05000000000000000000" pitchFamily="2" charset="2"/>
              <a:buChar char="q"/>
            </a:pPr>
            <a:r>
              <a:rPr lang="en-US" sz="2200" dirty="0">
                <a:solidFill>
                  <a:schemeClr val="tx2"/>
                </a:solidFill>
              </a:rPr>
              <a:t>Stage-in/stage-out data workflow</a:t>
            </a:r>
          </a:p>
          <a:p>
            <a:pPr marL="324000" indent="-324000">
              <a:buClr>
                <a:srgbClr val="DB6C30"/>
              </a:buClr>
              <a:buFont typeface="Wingdings" panose="05000000000000000000" pitchFamily="2" charset="2"/>
              <a:buChar char="q"/>
            </a:pPr>
            <a:r>
              <a:rPr lang="en-US" sz="2200" dirty="0">
                <a:solidFill>
                  <a:schemeClr val="tx2"/>
                </a:solidFill>
              </a:rPr>
              <a:t>Free of charge for academic use</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Submit a proposal to get access</a:t>
            </a:r>
            <a:br>
              <a:rPr lang="en-US" sz="2200" dirty="0">
                <a:solidFill>
                  <a:schemeClr val="tx2"/>
                </a:solidFill>
              </a:rPr>
            </a:br>
            <a:r>
              <a:rPr lang="en-US" sz="2200" dirty="0">
                <a:solidFill>
                  <a:schemeClr val="tx2"/>
                </a:solidFill>
              </a:rPr>
              <a:t>You can apply at any 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070ACCA-DC9B-5903-990E-32548801472D}"/>
              </a:ext>
            </a:extLst>
          </p:cNvPr>
          <p:cNvSpPr txBox="1"/>
          <p:nvPr/>
        </p:nvSpPr>
        <p:spPr>
          <a:xfrm>
            <a:off x="9206806" y="2977207"/>
            <a:ext cx="2145778" cy="307777"/>
          </a:xfrm>
          <a:prstGeom prst="rect">
            <a:avLst/>
          </a:prstGeom>
          <a:noFill/>
        </p:spPr>
        <p:txBody>
          <a:bodyPr wrap="square" rtlCol="0">
            <a:spAutoFit/>
          </a:bodyPr>
          <a:lstStyle/>
          <a:p>
            <a:r>
              <a:rPr lang="en-US" sz="1400" b="1" dirty="0"/>
              <a:t>Archived package</a:t>
            </a:r>
            <a:endParaRPr lang="nl-BE" sz="1400" b="1" dirty="0"/>
          </a:p>
        </p:txBody>
      </p:sp>
      <p:grpSp>
        <p:nvGrpSpPr>
          <p:cNvPr id="3" name="Group 2">
            <a:extLst>
              <a:ext uri="{FF2B5EF4-FFF2-40B4-BE49-F238E27FC236}">
                <a16:creationId xmlns:a16="http://schemas.microsoft.com/office/drawing/2014/main" id="{59CE56E5-5E2C-24BD-EAB5-6870992F6AF0}"/>
              </a:ext>
            </a:extLst>
          </p:cNvPr>
          <p:cNvGrpSpPr/>
          <p:nvPr/>
        </p:nvGrpSpPr>
        <p:grpSpPr>
          <a:xfrm>
            <a:off x="1199456" y="896891"/>
            <a:ext cx="8570014" cy="3036165"/>
            <a:chOff x="1519921" y="1890656"/>
            <a:chExt cx="8570014" cy="3036165"/>
          </a:xfrm>
        </p:grpSpPr>
        <p:sp>
          <p:nvSpPr>
            <p:cNvPr id="13" name="Arrow: Right 12">
              <a:extLst>
                <a:ext uri="{FF2B5EF4-FFF2-40B4-BE49-F238E27FC236}">
                  <a16:creationId xmlns:a16="http://schemas.microsoft.com/office/drawing/2014/main" id="{A3E287ED-4FD3-D2DF-217E-A9A373039695}"/>
                </a:ext>
              </a:extLst>
            </p:cNvPr>
            <p:cNvSpPr/>
            <p:nvPr/>
          </p:nvSpPr>
          <p:spPr>
            <a:xfrm>
              <a:off x="4472011" y="3977660"/>
              <a:ext cx="2950081" cy="403409"/>
            </a:xfrm>
            <a:prstGeom prst="rightArrow">
              <a:avLst/>
            </a:prstGeom>
            <a:solidFill>
              <a:srgbClr val="1A8C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grpSp>
          <p:nvGrpSpPr>
            <p:cNvPr id="35" name="Group 34">
              <a:extLst>
                <a:ext uri="{FF2B5EF4-FFF2-40B4-BE49-F238E27FC236}">
                  <a16:creationId xmlns:a16="http://schemas.microsoft.com/office/drawing/2014/main" id="{42114AD0-0E3D-5110-3925-0742C1C0938D}"/>
                </a:ext>
              </a:extLst>
            </p:cNvPr>
            <p:cNvGrpSpPr/>
            <p:nvPr/>
          </p:nvGrpSpPr>
          <p:grpSpPr>
            <a:xfrm>
              <a:off x="2024283" y="3601258"/>
              <a:ext cx="2071024" cy="1325563"/>
              <a:chOff x="3954932" y="2484684"/>
              <a:chExt cx="1666599" cy="1011325"/>
            </a:xfrm>
          </p:grpSpPr>
          <p:grpSp>
            <p:nvGrpSpPr>
              <p:cNvPr id="10" name="Group 9">
                <a:extLst>
                  <a:ext uri="{FF2B5EF4-FFF2-40B4-BE49-F238E27FC236}">
                    <a16:creationId xmlns:a16="http://schemas.microsoft.com/office/drawing/2014/main" id="{07D4771B-5AB1-B056-715A-892631550090}"/>
                  </a:ext>
                </a:extLst>
              </p:cNvPr>
              <p:cNvGrpSpPr/>
              <p:nvPr/>
            </p:nvGrpSpPr>
            <p:grpSpPr>
              <a:xfrm>
                <a:off x="3954932" y="2484684"/>
                <a:ext cx="1666599" cy="914400"/>
                <a:chOff x="892161" y="2354980"/>
                <a:chExt cx="1666599" cy="914400"/>
              </a:xfrm>
            </p:grpSpPr>
            <p:pic>
              <p:nvPicPr>
                <p:cNvPr id="11" name="Graphic 10" descr="Folder with solid fill">
                  <a:extLst>
                    <a:ext uri="{FF2B5EF4-FFF2-40B4-BE49-F238E27FC236}">
                      <a16:creationId xmlns:a16="http://schemas.microsoft.com/office/drawing/2014/main" id="{B3552531-BFAD-7D95-980B-06F01095E0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161" y="2354980"/>
                  <a:ext cx="914400" cy="914400"/>
                </a:xfrm>
                <a:prstGeom prst="rect">
                  <a:avLst/>
                </a:prstGeom>
              </p:spPr>
            </p:pic>
            <p:sp>
              <p:nvSpPr>
                <p:cNvPr id="12" name="TextBox 11">
                  <a:extLst>
                    <a:ext uri="{FF2B5EF4-FFF2-40B4-BE49-F238E27FC236}">
                      <a16:creationId xmlns:a16="http://schemas.microsoft.com/office/drawing/2014/main" id="{13D28D7E-0BD5-C7F2-EE92-B0E205C1268F}"/>
                    </a:ext>
                  </a:extLst>
                </p:cNvPr>
                <p:cNvSpPr txBox="1"/>
                <p:nvPr/>
              </p:nvSpPr>
              <p:spPr>
                <a:xfrm>
                  <a:off x="1728083" y="2680678"/>
                  <a:ext cx="830677" cy="307777"/>
                </a:xfrm>
                <a:prstGeom prst="rect">
                  <a:avLst/>
                </a:prstGeom>
                <a:noFill/>
              </p:spPr>
              <p:txBody>
                <a:bodyPr wrap="none" rtlCol="0">
                  <a:spAutoFit/>
                </a:bodyPr>
                <a:lstStyle/>
                <a:p>
                  <a:r>
                    <a:rPr lang="en-US" sz="1400" b="1"/>
                    <a:t>Dataset</a:t>
                  </a:r>
                  <a:endParaRPr lang="nl-BE" sz="1400" b="1"/>
                </a:p>
              </p:txBody>
            </p:sp>
          </p:grpSp>
          <p:pic>
            <p:nvPicPr>
              <p:cNvPr id="14" name="Graphic 13" descr="Tag with solid fill">
                <a:extLst>
                  <a:ext uri="{FF2B5EF4-FFF2-40B4-BE49-F238E27FC236}">
                    <a16:creationId xmlns:a16="http://schemas.microsoft.com/office/drawing/2014/main" id="{D1C5EC38-8DA7-5B5A-96B9-50746921E9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0868" y="2956009"/>
                <a:ext cx="540000" cy="540000"/>
              </a:xfrm>
              <a:prstGeom prst="rect">
                <a:avLst/>
              </a:prstGeom>
            </p:spPr>
          </p:pic>
          <p:pic>
            <p:nvPicPr>
              <p:cNvPr id="15" name="Graphic 14" descr="Document with solid fill">
                <a:extLst>
                  <a:ext uri="{FF2B5EF4-FFF2-40B4-BE49-F238E27FC236}">
                    <a16:creationId xmlns:a16="http://schemas.microsoft.com/office/drawing/2014/main" id="{CAC8779E-4D88-AEFB-7BE7-A583261E4D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0257" y="2797186"/>
                <a:ext cx="360000" cy="360000"/>
              </a:xfrm>
              <a:prstGeom prst="rect">
                <a:avLst/>
              </a:prstGeom>
            </p:spPr>
          </p:pic>
        </p:grpSp>
        <p:pic>
          <p:nvPicPr>
            <p:cNvPr id="16" name="Graphic 15">
              <a:extLst>
                <a:ext uri="{FF2B5EF4-FFF2-40B4-BE49-F238E27FC236}">
                  <a16:creationId xmlns:a16="http://schemas.microsoft.com/office/drawing/2014/main" id="{F13ED2EB-77AD-442A-1AA6-5B76947168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9921" y="2143199"/>
              <a:ext cx="2976040" cy="1198522"/>
            </a:xfrm>
            <a:prstGeom prst="rect">
              <a:avLst/>
            </a:prstGeom>
          </p:spPr>
        </p:pic>
        <p:pic>
          <p:nvPicPr>
            <p:cNvPr id="37" name="Picture 36" descr="A blue and yellow snowflake logo&#10;&#10;AI-generated content may be incorrect.">
              <a:extLst>
                <a:ext uri="{FF2B5EF4-FFF2-40B4-BE49-F238E27FC236}">
                  <a16:creationId xmlns:a16="http://schemas.microsoft.com/office/drawing/2014/main" id="{EBF6589A-252F-E883-BAD7-820D8FBC1CF2}"/>
                </a:ext>
              </a:extLst>
            </p:cNvPr>
            <p:cNvPicPr>
              <a:picLocks noChangeAspect="1"/>
            </p:cNvPicPr>
            <p:nvPr/>
          </p:nvPicPr>
          <p:blipFill>
            <a:blip r:embed="rId10">
              <a:alphaModFix/>
            </a:blip>
            <a:stretch>
              <a:fillRect/>
            </a:stretch>
          </p:blipFill>
          <p:spPr>
            <a:xfrm>
              <a:off x="8175500" y="3560521"/>
              <a:ext cx="1240755" cy="1232016"/>
            </a:xfrm>
            <a:prstGeom prst="rect">
              <a:avLst/>
            </a:prstGeom>
          </p:spPr>
        </p:pic>
        <p:pic>
          <p:nvPicPr>
            <p:cNvPr id="40" name="Graphic 39" descr="User with solid fill">
              <a:extLst>
                <a:ext uri="{FF2B5EF4-FFF2-40B4-BE49-F238E27FC236}">
                  <a16:creationId xmlns:a16="http://schemas.microsoft.com/office/drawing/2014/main" id="{A2156488-E030-57DD-7581-A667992A64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85678" y="1890656"/>
              <a:ext cx="1710602" cy="1710602"/>
            </a:xfrm>
            <a:prstGeom prst="rect">
              <a:avLst/>
            </a:prstGeom>
          </p:spPr>
        </p:pic>
        <p:pic>
          <p:nvPicPr>
            <p:cNvPr id="2" name="Graphic 1">
              <a:extLst>
                <a:ext uri="{FF2B5EF4-FFF2-40B4-BE49-F238E27FC236}">
                  <a16:creationId xmlns:a16="http://schemas.microsoft.com/office/drawing/2014/main" id="{64844DDF-C1F3-9283-8FC5-3F0D323A40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01822" y="2057371"/>
              <a:ext cx="2588113" cy="1370177"/>
            </a:xfrm>
            <a:prstGeom prst="rect">
              <a:avLst/>
            </a:prstGeom>
          </p:spPr>
        </p:pic>
      </p:grpSp>
      <p:sp>
        <p:nvSpPr>
          <p:cNvPr id="5" name="Titel 4">
            <a:extLst>
              <a:ext uri="{FF2B5EF4-FFF2-40B4-BE49-F238E27FC236}">
                <a16:creationId xmlns:a16="http://schemas.microsoft.com/office/drawing/2014/main" id="{843FEF58-9CBE-EC15-167C-8877FE50F767}"/>
              </a:ext>
            </a:extLst>
          </p:cNvPr>
          <p:cNvSpPr>
            <a:spLocks noGrp="1"/>
          </p:cNvSpPr>
          <p:nvPr>
            <p:ph type="title"/>
          </p:nvPr>
        </p:nvSpPr>
        <p:spPr/>
        <p:txBody>
          <a:bodyPr/>
          <a:lstStyle/>
          <a:p>
            <a:r>
              <a:rPr lang="en-US" dirty="0"/>
              <a:t>Extra (KU Leuven) storage locations</a:t>
            </a:r>
            <a:endParaRPr lang="nl-BE" dirty="0"/>
          </a:p>
        </p:txBody>
      </p:sp>
      <p:sp>
        <p:nvSpPr>
          <p:cNvPr id="4" name="TextBox 3">
            <a:extLst>
              <a:ext uri="{FF2B5EF4-FFF2-40B4-BE49-F238E27FC236}">
                <a16:creationId xmlns:a16="http://schemas.microsoft.com/office/drawing/2014/main" id="{CB419986-5F6E-EE12-E1DB-874552FA7DB9}"/>
              </a:ext>
            </a:extLst>
          </p:cNvPr>
          <p:cNvSpPr txBox="1"/>
          <p:nvPr/>
        </p:nvSpPr>
        <p:spPr>
          <a:xfrm>
            <a:off x="767408" y="3916081"/>
            <a:ext cx="3776611" cy="1785104"/>
          </a:xfrm>
          <a:prstGeom prst="rect">
            <a:avLst/>
          </a:prstGeom>
          <a:noFill/>
        </p:spPr>
        <p:txBody>
          <a:bodyPr wrap="square" rtlCol="0">
            <a:spAutoFit/>
          </a:bodyPr>
          <a:lstStyle/>
          <a:p>
            <a:pPr marL="285750" indent="-285750">
              <a:buFontTx/>
              <a:buChar char="-"/>
            </a:pPr>
            <a:r>
              <a:rPr lang="en-US" sz="2200" dirty="0"/>
              <a:t>In production</a:t>
            </a:r>
          </a:p>
          <a:p>
            <a:pPr marL="285750" indent="-285750">
              <a:buFontTx/>
              <a:buChar char="-"/>
            </a:pPr>
            <a:r>
              <a:rPr lang="en-US" sz="2200" dirty="0"/>
              <a:t>For </a:t>
            </a:r>
            <a:r>
              <a:rPr lang="en-US" sz="2200" b="1" dirty="0"/>
              <a:t>active</a:t>
            </a:r>
            <a:r>
              <a:rPr lang="en-US" sz="2200" dirty="0"/>
              <a:t> data</a:t>
            </a:r>
          </a:p>
          <a:p>
            <a:pPr marL="285750" indent="-285750">
              <a:buFontTx/>
              <a:buChar char="-"/>
            </a:pPr>
            <a:r>
              <a:rPr lang="en-US" sz="2200" dirty="0"/>
              <a:t>Data should stage in/out</a:t>
            </a:r>
          </a:p>
          <a:p>
            <a:pPr marL="285750" indent="-285750">
              <a:buFontTx/>
              <a:buChar char="-"/>
            </a:pPr>
            <a:r>
              <a:rPr lang="en-US" sz="2200" dirty="0"/>
              <a:t>Has backup</a:t>
            </a:r>
          </a:p>
          <a:p>
            <a:pPr marL="285750" indent="-285750">
              <a:buFontTx/>
              <a:buChar char="-"/>
            </a:pPr>
            <a:r>
              <a:rPr lang="en-US" sz="2200" dirty="0"/>
              <a:t>See the </a:t>
            </a:r>
            <a:r>
              <a:rPr lang="en-US" sz="2200" dirty="0">
                <a:hlinkClick r:id="rId15"/>
              </a:rPr>
              <a:t>ICTS service catalog</a:t>
            </a:r>
            <a:r>
              <a:rPr lang="en-US" sz="2200" dirty="0"/>
              <a:t> </a:t>
            </a:r>
            <a:endParaRPr lang="nl-BE" sz="2200" dirty="0"/>
          </a:p>
        </p:txBody>
      </p:sp>
      <p:sp>
        <p:nvSpPr>
          <p:cNvPr id="6" name="TextBox 5">
            <a:extLst>
              <a:ext uri="{FF2B5EF4-FFF2-40B4-BE49-F238E27FC236}">
                <a16:creationId xmlns:a16="http://schemas.microsoft.com/office/drawing/2014/main" id="{3F6C36F2-380B-CC13-6ED8-F12F21DABD88}"/>
              </a:ext>
            </a:extLst>
          </p:cNvPr>
          <p:cNvSpPr txBox="1"/>
          <p:nvPr/>
        </p:nvSpPr>
        <p:spPr>
          <a:xfrm>
            <a:off x="6888088" y="3876144"/>
            <a:ext cx="3776611" cy="1785104"/>
          </a:xfrm>
          <a:prstGeom prst="rect">
            <a:avLst/>
          </a:prstGeom>
          <a:noFill/>
        </p:spPr>
        <p:txBody>
          <a:bodyPr wrap="square" rtlCol="0">
            <a:spAutoFit/>
          </a:bodyPr>
          <a:lstStyle/>
          <a:p>
            <a:pPr marL="285750" indent="-285750">
              <a:buFontTx/>
              <a:buChar char="-"/>
            </a:pPr>
            <a:r>
              <a:rPr lang="en-US" sz="2200" dirty="0"/>
              <a:t>In development</a:t>
            </a:r>
          </a:p>
          <a:p>
            <a:pPr marL="285750" indent="-285750">
              <a:buFontTx/>
              <a:buChar char="-"/>
            </a:pPr>
            <a:r>
              <a:rPr lang="en-US" sz="2200" dirty="0"/>
              <a:t>For </a:t>
            </a:r>
            <a:r>
              <a:rPr lang="en-US" sz="2200" b="1" dirty="0"/>
              <a:t>inactive</a:t>
            </a:r>
            <a:r>
              <a:rPr lang="en-US" sz="2200" dirty="0"/>
              <a:t> data</a:t>
            </a:r>
          </a:p>
          <a:p>
            <a:pPr marL="285750" indent="-285750">
              <a:buFontTx/>
              <a:buChar char="-"/>
            </a:pPr>
            <a:r>
              <a:rPr lang="en-US" sz="2200" dirty="0"/>
              <a:t>Storage until 10 years</a:t>
            </a:r>
          </a:p>
          <a:p>
            <a:pPr marL="285750" indent="-285750">
              <a:buFontTx/>
              <a:buChar char="-"/>
            </a:pPr>
            <a:r>
              <a:rPr lang="en-US" sz="2200" dirty="0"/>
              <a:t>Has backup</a:t>
            </a:r>
          </a:p>
          <a:p>
            <a:pPr marL="285750" indent="-285750">
              <a:buFontTx/>
              <a:buChar char="-"/>
            </a:pPr>
            <a:r>
              <a:rPr lang="en-US" sz="2200" dirty="0"/>
              <a:t>See the </a:t>
            </a:r>
            <a:r>
              <a:rPr lang="en-US" sz="2200" dirty="0">
                <a:hlinkClick r:id="rId16"/>
              </a:rPr>
              <a:t>ICTS service catalog</a:t>
            </a:r>
            <a:endParaRPr lang="nl-BE" sz="2200" dirty="0"/>
          </a:p>
        </p:txBody>
      </p:sp>
      <p:sp>
        <p:nvSpPr>
          <p:cNvPr id="7" name="TextBox 6">
            <a:extLst>
              <a:ext uri="{FF2B5EF4-FFF2-40B4-BE49-F238E27FC236}">
                <a16:creationId xmlns:a16="http://schemas.microsoft.com/office/drawing/2014/main" id="{96B94783-4253-B494-6997-AE3ED6B54281}"/>
              </a:ext>
            </a:extLst>
          </p:cNvPr>
          <p:cNvSpPr txBox="1"/>
          <p:nvPr/>
        </p:nvSpPr>
        <p:spPr>
          <a:xfrm>
            <a:off x="1055440" y="5805264"/>
            <a:ext cx="7344816" cy="369332"/>
          </a:xfrm>
          <a:prstGeom prst="rect">
            <a:avLst/>
          </a:prstGeom>
          <a:noFill/>
        </p:spPr>
        <p:txBody>
          <a:bodyPr wrap="square" rtlCol="0">
            <a:spAutoFit/>
          </a:bodyPr>
          <a:lstStyle/>
          <a:p>
            <a:r>
              <a:rPr lang="en-US" dirty="0"/>
              <a:t>Also see the </a:t>
            </a:r>
            <a:r>
              <a:rPr lang="en-US" dirty="0">
                <a:hlinkClick r:id="rId17"/>
              </a:rPr>
              <a:t>KU Leuven storage guide </a:t>
            </a:r>
            <a:r>
              <a:rPr lang="en-US" dirty="0"/>
              <a:t>for even more storage possibilities</a:t>
            </a:r>
            <a:endParaRPr lang="nl-BE" dirty="0"/>
          </a:p>
        </p:txBody>
      </p:sp>
    </p:spTree>
    <p:extLst>
      <p:ext uri="{BB962C8B-B14F-4D97-AF65-F5344CB8AC3E}">
        <p14:creationId xmlns:p14="http://schemas.microsoft.com/office/powerpoint/2010/main" val="1321858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D568-7C20-4922-3EE2-85E6ADC6437A}"/>
            </a:ext>
          </a:extLst>
        </p:cNvPr>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3B4DA3EF-F34F-0F82-1A29-B098E971E2E0}"/>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33</a:t>
            </a:fld>
            <a:endParaRPr lang="en-US"/>
          </a:p>
        </p:txBody>
      </p:sp>
      <p:sp>
        <p:nvSpPr>
          <p:cNvPr id="3" name="TextBox 2">
            <a:extLst>
              <a:ext uri="{FF2B5EF4-FFF2-40B4-BE49-F238E27FC236}">
                <a16:creationId xmlns:a16="http://schemas.microsoft.com/office/drawing/2014/main" id="{4AB6CA39-B479-1561-7434-38609E6DD53C}"/>
              </a:ext>
            </a:extLst>
          </p:cNvPr>
          <p:cNvSpPr txBox="1"/>
          <p:nvPr/>
        </p:nvSpPr>
        <p:spPr>
          <a:xfrm>
            <a:off x="7464152" y="3654963"/>
            <a:ext cx="4410000" cy="1975009"/>
          </a:xfrm>
          <a:prstGeom prst="roundRect">
            <a:avLst/>
          </a:prstGeom>
          <a:solidFill>
            <a:schemeClr val="accent1">
              <a:lumMod val="20000"/>
              <a:lumOff val="80000"/>
            </a:schemeClr>
          </a:solidFill>
          <a:ln w="19050">
            <a:noFill/>
          </a:ln>
        </p:spPr>
        <p:txBody>
          <a:bodyPr wrap="square" rtlCol="0" anchor="b">
            <a:spAutoFit/>
          </a:bodyPr>
          <a:lstStyle/>
          <a:p>
            <a:endParaRPr lang="en-US" sz="2200" dirty="0"/>
          </a:p>
          <a:p>
            <a:endParaRPr lang="en-US" sz="2200" dirty="0"/>
          </a:p>
          <a:p>
            <a:endParaRPr lang="en-US" sz="2200" dirty="0"/>
          </a:p>
          <a:p>
            <a:pPr algn="r"/>
            <a:r>
              <a:rPr lang="en-US" sz="2200" dirty="0"/>
              <a:t>Collaborate securely</a:t>
            </a:r>
            <a:br>
              <a:rPr lang="en-US" sz="2200" dirty="0"/>
            </a:br>
            <a:r>
              <a:rPr lang="en-US" sz="2200" dirty="0"/>
              <a:t>&amp; efficiently</a:t>
            </a:r>
            <a:endParaRPr lang="nl-BE" sz="2200" dirty="0"/>
          </a:p>
        </p:txBody>
      </p:sp>
      <p:sp>
        <p:nvSpPr>
          <p:cNvPr id="4" name="TextBox 3">
            <a:extLst>
              <a:ext uri="{FF2B5EF4-FFF2-40B4-BE49-F238E27FC236}">
                <a16:creationId xmlns:a16="http://schemas.microsoft.com/office/drawing/2014/main" id="{FC5FFB24-5595-4A34-4D54-6F563667DB2F}"/>
              </a:ext>
            </a:extLst>
          </p:cNvPr>
          <p:cNvSpPr txBox="1"/>
          <p:nvPr/>
        </p:nvSpPr>
        <p:spPr>
          <a:xfrm>
            <a:off x="7473238" y="1227706"/>
            <a:ext cx="4410000" cy="1975009"/>
          </a:xfrm>
          <a:prstGeom prst="roundRect">
            <a:avLst/>
          </a:prstGeom>
          <a:solidFill>
            <a:schemeClr val="accent1">
              <a:lumMod val="20000"/>
              <a:lumOff val="80000"/>
            </a:schemeClr>
          </a:solidFill>
          <a:ln w="19050">
            <a:noFill/>
          </a:ln>
        </p:spPr>
        <p:txBody>
          <a:bodyPr wrap="square" rtlCol="0" anchor="ctr">
            <a:spAutoFit/>
          </a:bodyPr>
          <a:lstStyle/>
          <a:p>
            <a:pPr algn="r"/>
            <a:r>
              <a:rPr lang="en-US" sz="2200" dirty="0"/>
              <a:t>Apply rich metadata,</a:t>
            </a:r>
          </a:p>
          <a:p>
            <a:pPr algn="r"/>
            <a:r>
              <a:rPr lang="en-US" sz="2200" dirty="0"/>
              <a:t>enforce conventions, </a:t>
            </a:r>
          </a:p>
          <a:p>
            <a:pPr algn="r"/>
            <a:r>
              <a:rPr lang="en-US" sz="2200" dirty="0"/>
              <a:t>standardize</a:t>
            </a:r>
          </a:p>
          <a:p>
            <a:pPr algn="r"/>
            <a:endParaRPr lang="en-US" sz="2200" dirty="0"/>
          </a:p>
          <a:p>
            <a:pPr algn="r"/>
            <a:endParaRPr lang="nl-BE" sz="2200" dirty="0"/>
          </a:p>
        </p:txBody>
      </p:sp>
      <p:sp>
        <p:nvSpPr>
          <p:cNvPr id="5" name="TextBox 4">
            <a:extLst>
              <a:ext uri="{FF2B5EF4-FFF2-40B4-BE49-F238E27FC236}">
                <a16:creationId xmlns:a16="http://schemas.microsoft.com/office/drawing/2014/main" id="{B389F1B2-05A9-F103-8EF7-0932D00D718E}"/>
              </a:ext>
            </a:extLst>
          </p:cNvPr>
          <p:cNvSpPr txBox="1"/>
          <p:nvPr/>
        </p:nvSpPr>
        <p:spPr>
          <a:xfrm>
            <a:off x="518848" y="1208482"/>
            <a:ext cx="4410340" cy="1975009"/>
          </a:xfrm>
          <a:prstGeom prst="roundRect">
            <a:avLst/>
          </a:prstGeom>
          <a:solidFill>
            <a:schemeClr val="accent1">
              <a:lumMod val="20000"/>
              <a:lumOff val="80000"/>
            </a:schemeClr>
          </a:solidFill>
          <a:ln w="19050">
            <a:noFill/>
          </a:ln>
        </p:spPr>
        <p:txBody>
          <a:bodyPr wrap="square" rtlCol="0" anchor="t">
            <a:spAutoFit/>
          </a:bodyPr>
          <a:lstStyle/>
          <a:p>
            <a:r>
              <a:rPr lang="en-US" sz="2200" dirty="0"/>
              <a:t>Central, secure, </a:t>
            </a:r>
          </a:p>
          <a:p>
            <a:r>
              <a:rPr lang="en-US" sz="2200" dirty="0"/>
              <a:t>highly available</a:t>
            </a:r>
          </a:p>
          <a:p>
            <a:endParaRPr lang="en-US" sz="2200" dirty="0"/>
          </a:p>
          <a:p>
            <a:endParaRPr lang="en-US" sz="2200" dirty="0"/>
          </a:p>
          <a:p>
            <a:endParaRPr lang="nl-BE" sz="2200" dirty="0"/>
          </a:p>
        </p:txBody>
      </p:sp>
      <p:sp>
        <p:nvSpPr>
          <p:cNvPr id="6" name="TextBox 5">
            <a:extLst>
              <a:ext uri="{FF2B5EF4-FFF2-40B4-BE49-F238E27FC236}">
                <a16:creationId xmlns:a16="http://schemas.microsoft.com/office/drawing/2014/main" id="{7DBF2967-666B-D12C-9DAD-77AC72884A88}"/>
              </a:ext>
            </a:extLst>
          </p:cNvPr>
          <p:cNvSpPr txBox="1"/>
          <p:nvPr/>
        </p:nvSpPr>
        <p:spPr>
          <a:xfrm>
            <a:off x="513612" y="3614231"/>
            <a:ext cx="4410340" cy="1975009"/>
          </a:xfrm>
          <a:prstGeom prst="roundRect">
            <a:avLst/>
          </a:prstGeom>
          <a:solidFill>
            <a:schemeClr val="accent1">
              <a:lumMod val="20000"/>
              <a:lumOff val="80000"/>
            </a:schemeClr>
          </a:solidFill>
          <a:ln w="19050">
            <a:noFill/>
          </a:ln>
        </p:spPr>
        <p:txBody>
          <a:bodyPr wrap="square" rtlCol="0" anchor="ctr">
            <a:spAutoFit/>
          </a:bodyPr>
          <a:lstStyle/>
          <a:p>
            <a:endParaRPr lang="en-US" sz="2200" dirty="0"/>
          </a:p>
          <a:p>
            <a:endParaRPr lang="en-US" sz="2200" dirty="0"/>
          </a:p>
          <a:p>
            <a:endParaRPr lang="en-US" sz="2200" dirty="0"/>
          </a:p>
          <a:p>
            <a:r>
              <a:rPr lang="en-US" sz="2200" dirty="0"/>
              <a:t>Implement rule-based </a:t>
            </a:r>
          </a:p>
          <a:p>
            <a:r>
              <a:rPr lang="en-US" sz="2200" dirty="0"/>
              <a:t>policies &amp; workflows</a:t>
            </a:r>
            <a:endParaRPr lang="nl-BE" sz="2200" dirty="0"/>
          </a:p>
        </p:txBody>
      </p:sp>
      <p:pic>
        <p:nvPicPr>
          <p:cNvPr id="8" name="Graphic 7" descr="Touchscreen with solid fill">
            <a:extLst>
              <a:ext uri="{FF2B5EF4-FFF2-40B4-BE49-F238E27FC236}">
                <a16:creationId xmlns:a16="http://schemas.microsoft.com/office/drawing/2014/main" id="{A20C7BD7-7527-7EA2-A10E-167D18439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4513" y="1283382"/>
            <a:ext cx="873335" cy="873335"/>
          </a:xfrm>
          <a:prstGeom prst="rect">
            <a:avLst/>
          </a:prstGeom>
        </p:spPr>
      </p:pic>
      <p:pic>
        <p:nvPicPr>
          <p:cNvPr id="9" name="Graphic 8" descr="Gears with solid fill">
            <a:extLst>
              <a:ext uri="{FF2B5EF4-FFF2-40B4-BE49-F238E27FC236}">
                <a16:creationId xmlns:a16="http://schemas.microsoft.com/office/drawing/2014/main" id="{DC9EBEFD-ABFD-7F08-89EE-D31B693728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272727">
            <a:off x="3937645" y="4674941"/>
            <a:ext cx="873335" cy="873335"/>
          </a:xfrm>
          <a:prstGeom prst="rect">
            <a:avLst/>
          </a:prstGeom>
        </p:spPr>
      </p:pic>
      <p:pic>
        <p:nvPicPr>
          <p:cNvPr id="11" name="Graphic 10" descr="Share with solid fill">
            <a:extLst>
              <a:ext uri="{FF2B5EF4-FFF2-40B4-BE49-F238E27FC236}">
                <a16:creationId xmlns:a16="http://schemas.microsoft.com/office/drawing/2014/main" id="{94A6606A-C4D1-17D5-3475-DE30ACCD10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0476" y="4621645"/>
            <a:ext cx="989780" cy="989780"/>
          </a:xfrm>
          <a:prstGeom prst="rect">
            <a:avLst/>
          </a:prstGeom>
        </p:spPr>
      </p:pic>
      <p:pic>
        <p:nvPicPr>
          <p:cNvPr id="12" name="Graphic 11" descr="Clipboard with solid fill">
            <a:extLst>
              <a:ext uri="{FF2B5EF4-FFF2-40B4-BE49-F238E27FC236}">
                <a16:creationId xmlns:a16="http://schemas.microsoft.com/office/drawing/2014/main" id="{F57276E3-9FBB-2EBF-5F7B-7FF8AB712D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8929" y="1292319"/>
            <a:ext cx="873335" cy="873335"/>
          </a:xfrm>
          <a:prstGeom prst="rect">
            <a:avLst/>
          </a:prstGeom>
        </p:spPr>
      </p:pic>
      <p:sp>
        <p:nvSpPr>
          <p:cNvPr id="14" name="Rectangle: Rounded Corners 13">
            <a:extLst>
              <a:ext uri="{FF2B5EF4-FFF2-40B4-BE49-F238E27FC236}">
                <a16:creationId xmlns:a16="http://schemas.microsoft.com/office/drawing/2014/main" id="{2AF14BB5-7AF4-B7F5-A90A-8FA47FA2093D}"/>
              </a:ext>
            </a:extLst>
          </p:cNvPr>
          <p:cNvSpPr/>
          <p:nvPr/>
        </p:nvSpPr>
        <p:spPr>
          <a:xfrm>
            <a:off x="2215019" y="2436396"/>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STORE</a:t>
            </a:r>
          </a:p>
        </p:txBody>
      </p:sp>
      <p:sp>
        <p:nvSpPr>
          <p:cNvPr id="15" name="Rectangle: Rounded Corners 14">
            <a:extLst>
              <a:ext uri="{FF2B5EF4-FFF2-40B4-BE49-F238E27FC236}">
                <a16:creationId xmlns:a16="http://schemas.microsoft.com/office/drawing/2014/main" id="{4407E167-4895-BAE1-0793-8EF6FBC588E6}"/>
              </a:ext>
            </a:extLst>
          </p:cNvPr>
          <p:cNvSpPr/>
          <p:nvPr/>
        </p:nvSpPr>
        <p:spPr>
          <a:xfrm>
            <a:off x="8214049" y="2436396"/>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DESCRIBE</a:t>
            </a:r>
          </a:p>
        </p:txBody>
      </p:sp>
      <p:sp>
        <p:nvSpPr>
          <p:cNvPr id="16" name="Rectangle: Rounded Corners 15">
            <a:extLst>
              <a:ext uri="{FF2B5EF4-FFF2-40B4-BE49-F238E27FC236}">
                <a16:creationId xmlns:a16="http://schemas.microsoft.com/office/drawing/2014/main" id="{939F5B15-A135-36E7-CCA1-F083A4FC9907}"/>
              </a:ext>
            </a:extLst>
          </p:cNvPr>
          <p:cNvSpPr/>
          <p:nvPr/>
        </p:nvSpPr>
        <p:spPr>
          <a:xfrm>
            <a:off x="2219398" y="3706090"/>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AUTOMATE</a:t>
            </a:r>
          </a:p>
        </p:txBody>
      </p:sp>
      <p:sp>
        <p:nvSpPr>
          <p:cNvPr id="17" name="Rectangle: Rounded Corners 16">
            <a:extLst>
              <a:ext uri="{FF2B5EF4-FFF2-40B4-BE49-F238E27FC236}">
                <a16:creationId xmlns:a16="http://schemas.microsoft.com/office/drawing/2014/main" id="{F4B67B0F-A5A9-280C-C785-D4C44575076A}"/>
              </a:ext>
            </a:extLst>
          </p:cNvPr>
          <p:cNvSpPr/>
          <p:nvPr/>
        </p:nvSpPr>
        <p:spPr>
          <a:xfrm>
            <a:off x="8218372" y="3744907"/>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SHARE</a:t>
            </a:r>
          </a:p>
        </p:txBody>
      </p:sp>
      <p:grpSp>
        <p:nvGrpSpPr>
          <p:cNvPr id="13" name="Group 12">
            <a:extLst>
              <a:ext uri="{FF2B5EF4-FFF2-40B4-BE49-F238E27FC236}">
                <a16:creationId xmlns:a16="http://schemas.microsoft.com/office/drawing/2014/main" id="{4E23A4CA-814F-E06D-1C32-06D9FBFE6FF9}"/>
              </a:ext>
            </a:extLst>
          </p:cNvPr>
          <p:cNvGrpSpPr/>
          <p:nvPr/>
        </p:nvGrpSpPr>
        <p:grpSpPr>
          <a:xfrm>
            <a:off x="4461784" y="1855491"/>
            <a:ext cx="3268432" cy="3157685"/>
            <a:chOff x="5080404" y="3004790"/>
            <a:chExt cx="1924705" cy="1859489"/>
          </a:xfrm>
        </p:grpSpPr>
        <p:sp>
          <p:nvSpPr>
            <p:cNvPr id="20" name="Oval 19">
              <a:extLst>
                <a:ext uri="{FF2B5EF4-FFF2-40B4-BE49-F238E27FC236}">
                  <a16:creationId xmlns:a16="http://schemas.microsoft.com/office/drawing/2014/main" id="{2B20670E-A1C1-6259-8CC6-51E63696ACA8}"/>
                </a:ext>
              </a:extLst>
            </p:cNvPr>
            <p:cNvSpPr>
              <a:spLocks noChangeAspect="1"/>
            </p:cNvSpPr>
            <p:nvPr/>
          </p:nvSpPr>
          <p:spPr>
            <a:xfrm>
              <a:off x="5080404" y="3004790"/>
              <a:ext cx="1924705" cy="1859489"/>
            </a:xfrm>
            <a:prstGeom prst="ellipse">
              <a:avLst/>
            </a:prstGeom>
            <a:solidFill>
              <a:schemeClr val="bg1"/>
            </a:solidFill>
            <a:ln w="76200">
              <a:solidFill>
                <a:srgbClr val="1D8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400" b="1">
                <a:solidFill>
                  <a:srgbClr val="FFCB00"/>
                </a:solidFill>
              </a:endParaRPr>
            </a:p>
          </p:txBody>
        </p:sp>
        <p:pic>
          <p:nvPicPr>
            <p:cNvPr id="21" name="Graphic 20">
              <a:extLst>
                <a:ext uri="{FF2B5EF4-FFF2-40B4-BE49-F238E27FC236}">
                  <a16:creationId xmlns:a16="http://schemas.microsoft.com/office/drawing/2014/main" id="{3F432D6E-FEDC-031B-21E3-F4F7F4670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37510" y="3630177"/>
              <a:ext cx="1646075" cy="662913"/>
            </a:xfrm>
            <a:prstGeom prst="rect">
              <a:avLst/>
            </a:prstGeom>
          </p:spPr>
        </p:pic>
      </p:grpSp>
      <p:sp>
        <p:nvSpPr>
          <p:cNvPr id="2" name="Titel 4">
            <a:extLst>
              <a:ext uri="{FF2B5EF4-FFF2-40B4-BE49-F238E27FC236}">
                <a16:creationId xmlns:a16="http://schemas.microsoft.com/office/drawing/2014/main" id="{CEF0EB32-0128-648E-5997-C9A50C14F8E4}"/>
              </a:ext>
            </a:extLst>
          </p:cNvPr>
          <p:cNvSpPr>
            <a:spLocks noGrp="1"/>
          </p:cNvSpPr>
          <p:nvPr>
            <p:ph type="title"/>
          </p:nvPr>
        </p:nvSpPr>
        <p:spPr>
          <a:xfrm>
            <a:off x="838200" y="15205"/>
            <a:ext cx="10515600" cy="1181547"/>
          </a:xfrm>
        </p:spPr>
        <p:txBody>
          <a:bodyPr/>
          <a:lstStyle/>
          <a:p>
            <a:r>
              <a:rPr lang="en-US" dirty="0" err="1"/>
              <a:t>ManGO</a:t>
            </a:r>
            <a:endParaRPr lang="nl-BE" dirty="0"/>
          </a:p>
        </p:txBody>
      </p:sp>
    </p:spTree>
    <p:extLst>
      <p:ext uri="{BB962C8B-B14F-4D97-AF65-F5344CB8AC3E}">
        <p14:creationId xmlns:p14="http://schemas.microsoft.com/office/powerpoint/2010/main" val="993355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633B7-46CF-6F12-A5DA-D36DDDC6DB59}"/>
            </a:ext>
          </a:extLst>
        </p:cNvPr>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B0225D0-C0FF-E489-71E5-A3805B33B82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a:extLst>
              <a:ext uri="{FF2B5EF4-FFF2-40B4-BE49-F238E27FC236}">
                <a16:creationId xmlns:a16="http://schemas.microsoft.com/office/drawing/2014/main" id="{69C928B4-5D64-B98A-CA04-00ECA616B4D1}"/>
              </a:ext>
            </a:extLst>
          </p:cNvPr>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19066C-F40B-11ED-702E-C14AE1DF9DFF}"/>
              </a:ext>
            </a:extLst>
          </p:cNvPr>
          <p:cNvSpPr txBox="1"/>
          <p:nvPr/>
        </p:nvSpPr>
        <p:spPr>
          <a:xfrm>
            <a:off x="839416" y="4077072"/>
            <a:ext cx="29803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Compute credits</a:t>
            </a:r>
          </a:p>
        </p:txBody>
      </p:sp>
      <p:sp>
        <p:nvSpPr>
          <p:cNvPr id="6" name="Slide Number Placeholder 5">
            <a:extLst>
              <a:ext uri="{FF2B5EF4-FFF2-40B4-BE49-F238E27FC236}">
                <a16:creationId xmlns:a16="http://schemas.microsoft.com/office/drawing/2014/main" id="{3743F5E7-FCE0-B966-B2A2-527A5ECE8AEA}"/>
              </a:ext>
            </a:extLst>
          </p:cNvPr>
          <p:cNvSpPr>
            <a:spLocks noGrp="1"/>
          </p:cNvSpPr>
          <p:nvPr>
            <p:ph type="sldNum" sz="quarter" idx="12"/>
          </p:nvPr>
        </p:nvSpPr>
        <p:spPr/>
        <p:txBody>
          <a:bodyPr/>
          <a:lstStyle/>
          <a:p>
            <a:fld id="{A2912448-FEEC-49E8-9588-2DF1F90D57C2}" type="slidenum">
              <a:rPr lang="en-US" smtClean="0"/>
              <a:t>34</a:t>
            </a:fld>
            <a:endParaRPr lang="en-US"/>
          </a:p>
        </p:txBody>
      </p:sp>
    </p:spTree>
    <p:extLst>
      <p:ext uri="{BB962C8B-B14F-4D97-AF65-F5344CB8AC3E}">
        <p14:creationId xmlns:p14="http://schemas.microsoft.com/office/powerpoint/2010/main" val="401310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a:xfrm>
            <a:off x="588268" y="1052736"/>
            <a:ext cx="6731868" cy="5086167"/>
          </a:xfrm>
          <a:ln w="38100">
            <a:solidFill>
              <a:schemeClr val="accent1"/>
            </a:solidFill>
          </a:ln>
        </p:spPr>
        <p:txBody>
          <a:bodyPr anchor="ctr"/>
          <a:lstStyle/>
          <a:p>
            <a:pPr marL="342900" lvl="1" indent="0">
              <a:buNone/>
            </a:pPr>
            <a:r>
              <a:rPr lang="en-US" altLang="en-US" sz="2200" dirty="0"/>
              <a:t>What?</a:t>
            </a:r>
          </a:p>
          <a:p>
            <a:pPr lvl="1"/>
            <a:r>
              <a:rPr lang="en-US" altLang="en-US" sz="2200" dirty="0"/>
              <a:t>Credits are a measure for compute resources</a:t>
            </a:r>
          </a:p>
          <a:p>
            <a:pPr lvl="1"/>
            <a:r>
              <a:rPr lang="en-US" altLang="en-US" sz="2200" dirty="0"/>
              <a:t>Mandatory for accessing these resources</a:t>
            </a:r>
          </a:p>
          <a:p>
            <a:pPr lvl="1"/>
            <a:r>
              <a:rPr lang="en-US" altLang="en-US" sz="2200" dirty="0"/>
              <a:t>Traceability and accountability</a:t>
            </a:r>
          </a:p>
          <a:p>
            <a:pPr lvl="1"/>
            <a:endParaRPr lang="en-US" altLang="en-US" sz="2200" dirty="0"/>
          </a:p>
          <a:p>
            <a:pPr marL="342900" lvl="1" indent="0">
              <a:buNone/>
            </a:pPr>
            <a:r>
              <a:rPr lang="en-US" altLang="en-US" sz="2200" dirty="0"/>
              <a:t>Why?</a:t>
            </a:r>
          </a:p>
          <a:p>
            <a:pPr lvl="1"/>
            <a:r>
              <a:rPr lang="en-US" altLang="en-US" sz="2200" dirty="0"/>
              <a:t>Incentive to optimize your code and workflow</a:t>
            </a:r>
          </a:p>
          <a:p>
            <a:pPr lvl="1"/>
            <a:endParaRPr lang="en-US" altLang="en-US" sz="2200" dirty="0"/>
          </a:p>
          <a:p>
            <a:pPr marL="342900" lvl="1" indent="0">
              <a:buNone/>
            </a:pPr>
            <a:r>
              <a:rPr lang="en-US" altLang="en-US" sz="2200" dirty="0"/>
              <a:t>How?</a:t>
            </a:r>
          </a:p>
          <a:p>
            <a:pPr lvl="1"/>
            <a:r>
              <a:rPr lang="en-US" altLang="en-US" sz="2200" dirty="0"/>
              <a:t>1 million credits = 3.5 EUR</a:t>
            </a:r>
          </a:p>
          <a:p>
            <a:pPr lvl="1"/>
            <a:r>
              <a:rPr lang="en-US" altLang="en-US" sz="2200" dirty="0"/>
              <a:t>Pay-as-you-go model</a:t>
            </a:r>
          </a:p>
          <a:p>
            <a:pPr lvl="1"/>
            <a:r>
              <a:rPr lang="en-US" altLang="en-US" sz="2200" dirty="0"/>
              <a:t>Credit rates on the right = for fully allocated nodes</a:t>
            </a:r>
            <a:br>
              <a:rPr lang="en-US" altLang="en-US" sz="2200" dirty="0"/>
            </a:br>
            <a:r>
              <a:rPr lang="en-US" altLang="en-US" sz="2200" dirty="0"/>
              <a:t>(if you request less cores, you also get billed less)</a:t>
            </a:r>
          </a:p>
          <a:p>
            <a:pPr lvl="1"/>
            <a:r>
              <a:rPr lang="nl-BE" sz="2200" dirty="0"/>
              <a:t>See </a:t>
            </a:r>
            <a:r>
              <a:rPr lang="nl-BE" sz="2200" dirty="0" err="1"/>
              <a:t>the</a:t>
            </a:r>
            <a:r>
              <a:rPr lang="nl-BE" sz="2200" dirty="0"/>
              <a:t> </a:t>
            </a:r>
            <a:r>
              <a:rPr lang="nl-BE" sz="2200" dirty="0">
                <a:hlinkClick r:id="rId4"/>
              </a:rPr>
              <a:t>ICTS service </a:t>
            </a:r>
            <a:r>
              <a:rPr lang="nl-BE" sz="2200" dirty="0" err="1">
                <a:hlinkClick r:id="rId4"/>
              </a:rPr>
              <a:t>catalog</a:t>
            </a:r>
            <a:r>
              <a:rPr lang="nl-BE" sz="2200" dirty="0"/>
              <a:t> </a:t>
            </a:r>
            <a:r>
              <a:rPr lang="nl-BE" sz="2200" dirty="0" err="1"/>
              <a:t>for</a:t>
            </a:r>
            <a:r>
              <a:rPr lang="nl-BE" sz="2200" dirty="0"/>
              <a:t> more info</a:t>
            </a: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a:t>
            </a:r>
          </a:p>
        </p:txBody>
      </p:sp>
      <p:graphicFrame>
        <p:nvGraphicFramePr>
          <p:cNvPr id="5" name="Table 4"/>
          <p:cNvGraphicFramePr>
            <a:graphicFrameLocks noGrp="1"/>
          </p:cNvGraphicFramePr>
          <p:nvPr>
            <p:extLst>
              <p:ext uri="{D42A27DB-BD31-4B8C-83A1-F6EECF244321}">
                <p14:modId xmlns:p14="http://schemas.microsoft.com/office/powerpoint/2010/main" val="1974559047"/>
              </p:ext>
            </p:extLst>
          </p:nvPr>
        </p:nvGraphicFramePr>
        <p:xfrm>
          <a:off x="7392144" y="518573"/>
          <a:ext cx="4439856" cy="546100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346114"/>
                    </a:ext>
                  </a:extLst>
                </a:gridCol>
                <a:gridCol w="1271504">
                  <a:extLst>
                    <a:ext uri="{9D8B030D-6E8A-4147-A177-3AD203B41FA5}">
                      <a16:colId xmlns:a16="http://schemas.microsoft.com/office/drawing/2014/main" val="1760943923"/>
                    </a:ext>
                  </a:extLst>
                </a:gridCol>
              </a:tblGrid>
              <a:tr h="370840">
                <a:tc>
                  <a:txBody>
                    <a:bodyPr/>
                    <a:lstStyle/>
                    <a:p>
                      <a:r>
                        <a:rPr lang="en-US" sz="1800" dirty="0"/>
                        <a:t>Node types</a:t>
                      </a:r>
                      <a:endParaRPr lang="nl-BE" sz="1800" dirty="0"/>
                    </a:p>
                  </a:txBody>
                  <a:tcPr/>
                </a:tc>
                <a:tc>
                  <a:txBody>
                    <a:bodyPr/>
                    <a:lstStyle/>
                    <a:p>
                      <a:r>
                        <a:rPr lang="en-US" sz="1800" dirty="0"/>
                        <a:t>Credits per node-hour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Skylake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r>
                        <a:rPr lang="en-US" sz="1800" dirty="0"/>
                        <a:t>Genius Skylake interactive node</a:t>
                      </a:r>
                      <a:endParaRPr lang="nl-BE" sz="1800" dirty="0"/>
                    </a:p>
                  </a:txBody>
                  <a:tcPr/>
                </a:tc>
                <a:tc>
                  <a:txBody>
                    <a:bodyPr/>
                    <a:lstStyle/>
                    <a:p>
                      <a:r>
                        <a:rPr lang="en-US" sz="1800" dirty="0"/>
                        <a:t>Free</a:t>
                      </a:r>
                      <a:endParaRPr lang="nl-BE" sz="1800" dirty="0"/>
                    </a:p>
                  </a:txBody>
                  <a:tcPr/>
                </a:tc>
                <a:extLst>
                  <a:ext uri="{0D108BD9-81ED-4DB2-BD59-A6C34878D82A}">
                    <a16:rowId xmlns:a16="http://schemas.microsoft.com/office/drawing/2014/main" val="135221095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interactive</a:t>
                      </a:r>
                      <a:r>
                        <a:rPr lang="nl-BE" sz="1800" dirty="0"/>
                        <a:t> node</a:t>
                      </a:r>
                    </a:p>
                  </a:txBody>
                  <a:tcPr/>
                </a:tc>
                <a:tc>
                  <a:txBody>
                    <a:bodyPr/>
                    <a:lstStyle/>
                    <a:p>
                      <a:r>
                        <a:rPr lang="en-US" sz="1800" dirty="0"/>
                        <a:t>F</a:t>
                      </a:r>
                      <a:r>
                        <a:rPr lang="nl-BE" sz="1800" dirty="0"/>
                        <a:t>ree</a:t>
                      </a:r>
                    </a:p>
                  </a:txBody>
                  <a:tcPr/>
                </a:tc>
                <a:extLst>
                  <a:ext uri="{0D108BD9-81ED-4DB2-BD59-A6C34878D82A}">
                    <a16:rowId xmlns:a16="http://schemas.microsoft.com/office/drawing/2014/main" val="340160543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a:t>
                      </a:r>
                      <a:r>
                        <a:rPr lang="en-US" sz="1800" dirty="0" err="1"/>
                        <a:t>IceLake</a:t>
                      </a:r>
                      <a:r>
                        <a:rPr lang="en-US" sz="1800" dirty="0"/>
                        <a:t> </a:t>
                      </a:r>
                      <a:r>
                        <a:rPr lang="en-US" sz="1800" dirty="0" err="1"/>
                        <a:t>hugemem</a:t>
                      </a:r>
                      <a:r>
                        <a:rPr lang="en-US" sz="1800" dirty="0"/>
                        <a:t> node</a:t>
                      </a:r>
                      <a:endParaRPr lang="nl-BE" sz="1800" dirty="0"/>
                    </a:p>
                  </a:txBody>
                  <a:tcPr/>
                </a:tc>
                <a:tc>
                  <a:txBody>
                    <a:bodyPr/>
                    <a:lstStyle/>
                    <a:p>
                      <a:r>
                        <a:rPr lang="en-US" sz="1800" dirty="0"/>
                        <a:t>80 000</a:t>
                      </a:r>
                      <a:endParaRPr lang="nl-BE" sz="1800" dirty="0"/>
                    </a:p>
                  </a:txBody>
                  <a:tcPr/>
                </a:tc>
                <a:extLst>
                  <a:ext uri="{0D108BD9-81ED-4DB2-BD59-A6C34878D82A}">
                    <a16:rowId xmlns:a16="http://schemas.microsoft.com/office/drawing/2014/main" val="87164174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Sapphire Rapids thin node</a:t>
                      </a:r>
                      <a:endParaRPr lang="nl-BE" sz="1800" dirty="0"/>
                    </a:p>
                  </a:txBody>
                  <a:tcPr/>
                </a:tc>
                <a:tc>
                  <a:txBody>
                    <a:bodyPr/>
                    <a:lstStyle/>
                    <a:p>
                      <a:r>
                        <a:rPr lang="en-US" sz="1800" dirty="0"/>
                        <a:t>20 000</a:t>
                      </a:r>
                    </a:p>
                  </a:txBody>
                  <a:tcPr/>
                </a:tc>
                <a:extLst>
                  <a:ext uri="{0D108BD9-81ED-4DB2-BD59-A6C34878D82A}">
                    <a16:rowId xmlns:a16="http://schemas.microsoft.com/office/drawing/2014/main" val="199049332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AMD Zen-4 4 GPUs</a:t>
                      </a:r>
                      <a:endParaRPr lang="nl-BE" sz="1800" dirty="0"/>
                    </a:p>
                  </a:txBody>
                  <a:tcPr/>
                </a:tc>
                <a:tc>
                  <a:txBody>
                    <a:bodyPr/>
                    <a:lstStyle/>
                    <a:p>
                      <a:r>
                        <a:rPr lang="en-US" sz="1800" dirty="0"/>
                        <a:t>150 000</a:t>
                      </a:r>
                    </a:p>
                  </a:txBody>
                  <a:tcPr/>
                </a:tc>
                <a:extLst>
                  <a:ext uri="{0D108BD9-81ED-4DB2-BD59-A6C34878D82A}">
                    <a16:rowId xmlns:a16="http://schemas.microsoft.com/office/drawing/2014/main" val="2653489448"/>
                  </a:ext>
                </a:extLst>
              </a:tr>
            </a:tbl>
          </a:graphicData>
        </a:graphic>
      </p:graphicFrame>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a:xfrm>
            <a:off x="720000" y="1349998"/>
            <a:ext cx="11112000" cy="5034347"/>
          </a:xfrm>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 new user can request them once</a:t>
            </a:r>
          </a:p>
          <a:p>
            <a:pPr lvl="1"/>
            <a:r>
              <a:rPr lang="en-US" altLang="en-US" sz="1900" dirty="0">
                <a:ea typeface="Open Sans Extrabold"/>
                <a:cs typeface="Open Sans Extrabold"/>
              </a:rPr>
              <a:t>Free of charge</a:t>
            </a:r>
            <a:endParaRPr lang="en-US" altLang="en-US" sz="1900" dirty="0"/>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VSC account page</a:t>
            </a:r>
          </a:p>
          <a:p>
            <a:pPr lvl="1"/>
            <a:r>
              <a:rPr lang="en-US" altLang="en-US" sz="1900" dirty="0"/>
              <a:t>Start the name preferably with </a:t>
            </a:r>
            <a:r>
              <a:rPr lang="en-US" altLang="en-US" sz="1900" b="1" dirty="0"/>
              <a:t>p_</a:t>
            </a:r>
          </a:p>
          <a:p>
            <a:pPr lvl="1"/>
            <a:r>
              <a:rPr lang="en-US" altLang="en-US" sz="1900" dirty="0"/>
              <a:t>Your group will start with </a:t>
            </a:r>
            <a:r>
              <a:rPr lang="en-US" altLang="en-US" sz="1900" b="1" dirty="0" err="1"/>
              <a:t>lp</a:t>
            </a:r>
            <a:r>
              <a:rPr lang="en-US" altLang="en-US" sz="1900" b="1" dirty="0"/>
              <a:t>_</a:t>
            </a:r>
          </a:p>
          <a:p>
            <a:pPr lvl="1"/>
            <a:r>
              <a:rPr lang="en-US" altLang="en-US" sz="1900" dirty="0"/>
              <a:t>Creator of the group can add and remove users</a:t>
            </a:r>
          </a:p>
          <a:p>
            <a:pPr lvl="1"/>
            <a:endParaRPr lang="en-US" altLang="en-US" sz="1900" dirty="0"/>
          </a:p>
          <a:p>
            <a:r>
              <a:rPr lang="en-US" altLang="en-US" sz="2200" dirty="0"/>
              <a:t>Tier-2 credits can be used on all (Leuven) Tier-2 clusters</a:t>
            </a: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request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96752"/>
            <a:ext cx="4608512" cy="369332"/>
          </a:xfrm>
          <a:prstGeom prst="rect">
            <a:avLst/>
          </a:prstGeom>
          <a:noFill/>
        </p:spPr>
        <p:txBody>
          <a:bodyPr wrap="square" rtlCol="0">
            <a:spAutoFit/>
          </a:bodyPr>
          <a:lstStyle/>
          <a:p>
            <a:r>
              <a:rPr lang="nl-BE" dirty="0"/>
              <a:t>Check </a:t>
            </a:r>
            <a:r>
              <a:rPr lang="nl-BE" dirty="0" err="1"/>
              <a:t>the</a:t>
            </a:r>
            <a:r>
              <a:rPr lang="nl-BE" dirty="0"/>
              <a:t> </a:t>
            </a:r>
            <a:r>
              <a:rPr lang="nl-BE" dirty="0">
                <a:hlinkClick r:id="rId7"/>
              </a:rPr>
              <a:t>ICTS service </a:t>
            </a:r>
            <a:r>
              <a:rPr lang="nl-BE" dirty="0" err="1">
                <a:hlinkClick r:id="rId7"/>
              </a:rPr>
              <a:t>catalog</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24342">
            <a:off x="3458607" y="2621496"/>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200" dirty="0">
                <a:ea typeface="Open Sans Extrabold"/>
                <a:cs typeface="Open Sans Extrabold"/>
              </a:rPr>
              <a:t>Submit your jobs with a suitable credit account</a:t>
            </a:r>
          </a:p>
          <a:p>
            <a:pPr eaLnBrk="1" hangingPunct="1">
              <a:lnSpc>
                <a:spcPct val="90000"/>
              </a:lnSpc>
            </a:pPr>
            <a:endParaRPr lang="en-US" altLang="en-US" sz="2200" dirty="0">
              <a:ea typeface="Open Sans Extrabold"/>
              <a:cs typeface="Open Sans Extrabold"/>
            </a:endParaRPr>
          </a:p>
          <a:p>
            <a:pPr marL="342900" lvl="1" indent="0">
              <a:buNone/>
            </a:pPr>
            <a:r>
              <a:rPr lang="en-US" altLang="en-US" sz="2200" dirty="0">
                <a:ea typeface="Open Sans Extrabold"/>
                <a:cs typeface="Open Sans Extrabold"/>
              </a:rPr>
              <a:t>#SBATCH –A </a:t>
            </a:r>
            <a:r>
              <a:rPr lang="en-US" altLang="en-US" sz="2200" dirty="0" err="1">
                <a:ea typeface="Open Sans Extrabold"/>
                <a:cs typeface="Open Sans Extrabold"/>
              </a:rPr>
              <a:t>lp_myproject</a:t>
            </a:r>
            <a:endParaRPr lang="en-US" altLang="en-US" sz="2200" dirty="0">
              <a:ea typeface="Open Sans Extrabold"/>
              <a:cs typeface="Open Sans Extrabold"/>
            </a:endParaRPr>
          </a:p>
          <a:p>
            <a:pPr marL="342900" lvl="1" indent="0">
              <a:buNone/>
            </a:pPr>
            <a:endParaRPr lang="en-US" altLang="en-US" sz="2200" dirty="0">
              <a:ea typeface="Open Sans Extrabold"/>
              <a:cs typeface="Open Sans Extrabold"/>
            </a:endParaRPr>
          </a:p>
          <a:p>
            <a:pPr marL="342900" lvl="1" indent="0">
              <a:buNone/>
            </a:pPr>
            <a:r>
              <a:rPr lang="en-US" altLang="en-US" sz="2200" dirty="0" err="1">
                <a:ea typeface="Open Sans Extrabold"/>
                <a:cs typeface="Open Sans Extrabold"/>
              </a:rPr>
              <a:t>sbatch</a:t>
            </a:r>
            <a:r>
              <a:rPr lang="en-US" altLang="en-US" sz="2200" dirty="0">
                <a:ea typeface="Open Sans Extrabold"/>
                <a:cs typeface="Open Sans Extrabold"/>
              </a:rPr>
              <a:t> -A </a:t>
            </a:r>
            <a:r>
              <a:rPr lang="en-US" altLang="en-US" sz="2200" dirty="0" err="1">
                <a:ea typeface="Open Sans Extrabold"/>
                <a:cs typeface="Open Sans Extrabold"/>
              </a:rPr>
              <a:t>lp_myproject</a:t>
            </a:r>
            <a:r>
              <a:rPr lang="en-US" altLang="en-US" sz="2200" dirty="0">
                <a:ea typeface="Open Sans Extrabold"/>
                <a:cs typeface="Open Sans Extrabold"/>
              </a:rPr>
              <a:t> … </a:t>
            </a:r>
            <a:r>
              <a:rPr lang="en-US" altLang="en-US" sz="2200" dirty="0" err="1">
                <a:ea typeface="Open Sans Extrabold"/>
                <a:cs typeface="Open Sans Extrabold"/>
              </a:rPr>
              <a:t>myjob.slurm</a:t>
            </a:r>
            <a:endParaRPr lang="en-US" altLang="en-US" sz="2200" dirty="0">
              <a:ea typeface="Open Sans Extrabold"/>
              <a:cs typeface="Open Sans Extrabold"/>
            </a:endParaRPr>
          </a:p>
          <a:p>
            <a:pPr lvl="1"/>
            <a:endParaRPr lang="en-US" altLang="en-US" sz="2200" dirty="0">
              <a:ea typeface="Open Sans Extrabold"/>
              <a:cs typeface="Open Sans Extrabold"/>
            </a:endParaRPr>
          </a:p>
          <a:p>
            <a:r>
              <a:rPr lang="en-US" altLang="en-US" sz="2200" dirty="0">
                <a:ea typeface="Open Sans Extrabold"/>
                <a:cs typeface="Open Sans Extrabold"/>
              </a:rPr>
              <a:t>Before submitting the job, </a:t>
            </a:r>
            <a:r>
              <a:rPr lang="en-US" altLang="en-US" sz="2200" dirty="0" err="1">
                <a:ea typeface="Open Sans Extrabold"/>
                <a:cs typeface="Open Sans Extrabold"/>
              </a:rPr>
              <a:t>Slurm</a:t>
            </a:r>
            <a:r>
              <a:rPr lang="en-US" altLang="en-US" sz="2200" dirty="0">
                <a:ea typeface="Open Sans Extrabold"/>
                <a:cs typeface="Open Sans Extrabold"/>
              </a:rPr>
              <a:t> checks if the account has enough available credits for the job</a:t>
            </a:r>
            <a:br>
              <a:rPr lang="en-US" altLang="en-US" sz="2200" dirty="0">
                <a:ea typeface="Open Sans Extrabold"/>
                <a:cs typeface="Open Sans Extrabold"/>
              </a:rPr>
            </a:br>
            <a:r>
              <a:rPr lang="en-US" altLang="en-US" sz="2200" dirty="0">
                <a:ea typeface="Open Sans Extrabold"/>
                <a:cs typeface="Open Sans Extrabold"/>
              </a:rPr>
              <a:t>(in addition to any other already-running jobs)</a:t>
            </a:r>
          </a:p>
          <a:p>
            <a:pPr marL="0" indent="0">
              <a:buNone/>
            </a:pPr>
            <a:endParaRPr lang="en-US" altLang="en-US" sz="2200" dirty="0">
              <a:ea typeface="Open Sans Extrabold"/>
              <a:cs typeface="Open Sans Extrabold"/>
            </a:endParaRPr>
          </a:p>
          <a:p>
            <a:r>
              <a:rPr lang="en-US" altLang="en-US" sz="2200" dirty="0">
                <a:ea typeface="Open Sans Extrabold"/>
                <a:cs typeface="Open Sans Extrabold"/>
              </a:rPr>
              <a:t>Once a job start running, it starts consuming credits from the account</a:t>
            </a:r>
          </a:p>
          <a:p>
            <a:endParaRPr lang="en-US" altLang="en-US" sz="2200" dirty="0">
              <a:ea typeface="Open Sans Extrabold"/>
              <a:cs typeface="Open Sans Extrabold"/>
            </a:endParaRPr>
          </a:p>
          <a:p>
            <a:endParaRPr lang="en-US" altLang="en-US" sz="2200" dirty="0">
              <a:ea typeface="Open Sans Extrabold"/>
              <a:cs typeface="Open Sans Extrabold"/>
            </a:endParaRPr>
          </a:p>
          <a:p>
            <a:endParaRPr lang="en-US" altLang="en-US" sz="1900" dirty="0">
              <a:ea typeface="Open Sans Extrabold"/>
              <a:cs typeface="Open Sans Extrabold"/>
            </a:endParaRPr>
          </a:p>
          <a:p>
            <a:pPr lvl="1"/>
            <a:endParaRPr lang="en-US" altLang="en-US" sz="2200" dirty="0"/>
          </a:p>
        </p:txBody>
      </p:sp>
      <p:sp>
        <p:nvSpPr>
          <p:cNvPr id="34818" name="Rectangle 2"/>
          <p:cNvSpPr>
            <a:spLocks noGrp="1" noChangeArrowheads="1"/>
          </p:cNvSpPr>
          <p:nvPr>
            <p:ph type="title"/>
          </p:nvPr>
        </p:nvSpPr>
        <p:spPr/>
        <p:txBody>
          <a:bodyPr/>
          <a:lstStyle/>
          <a:p>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2852936"/>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i="1" dirty="0" err="1">
                <a:ea typeface="Open Sans Extrabold"/>
                <a:cs typeface="Open Sans Extrabold"/>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3940764649"/>
              </p:ext>
            </p:extLst>
          </p:nvPr>
        </p:nvGraphicFramePr>
        <p:xfrm>
          <a:off x="864813" y="1916832"/>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rcRect r="600"/>
          <a:stretch>
            <a:fillRect/>
          </a:stretch>
        </p:blipFill>
        <p:spPr>
          <a:xfrm>
            <a:off x="896942" y="2875727"/>
            <a:ext cx="10822374"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i="1" dirty="0" err="1">
                <a:ea typeface="Open Sans Extrabold"/>
                <a:cs typeface="Open Sans Extrabold"/>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2991176652"/>
              </p:ext>
            </p:extLst>
          </p:nvPr>
        </p:nvGraphicFramePr>
        <p:xfrm>
          <a:off x="864813" y="1916832"/>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credit deposits and refunds (if any)</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9536" y="1124744"/>
            <a:ext cx="7983914" cy="4490952"/>
          </a:xfrm>
          <a:prstGeom prst="roundRect">
            <a:avLst/>
          </a:prstGeom>
        </p:spPr>
      </p:pic>
      <p:sp>
        <p:nvSpPr>
          <p:cNvPr id="3" name="Rectangle 2"/>
          <p:cNvSpPr/>
          <p:nvPr/>
        </p:nvSpPr>
        <p:spPr>
          <a:xfrm>
            <a:off x="1415480" y="5687437"/>
            <a:ext cx="9142295" cy="423321"/>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err="1"/>
              <a:t>What</a:t>
            </a:r>
            <a:r>
              <a:rPr lang="nl-BE" dirty="0"/>
              <a:t> is High Performance Computing</a:t>
            </a:r>
            <a:r>
              <a:rPr lang="en-US" dirty="0"/>
              <a:t>?</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i="1" dirty="0" err="1">
                <a:ea typeface="Open Sans Extrabold"/>
                <a:cs typeface="Open Sans Extrabold"/>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marL="0" indent="0">
              <a:buNone/>
            </a:pP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3701249451"/>
              </p:ext>
            </p:extLst>
          </p:nvPr>
        </p:nvGraphicFramePr>
        <p:xfrm>
          <a:off x="864813" y="1916832"/>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args</a:t>
                      </a:r>
                      <a:r>
                        <a:rPr lang="en-US" sz="2000" dirty="0">
                          <a:latin typeface="Courier New"/>
                          <a:cs typeface="Courier New"/>
                        </a:rPr>
                        <a:t>]</a:t>
                      </a:r>
                      <a:br>
                        <a:rPr lang="en-US" sz="2000" dirty="0">
                          <a:latin typeface="Courier New"/>
                          <a:cs typeface="Courier New"/>
                        </a:rPr>
                      </a:br>
                      <a:r>
                        <a:rPr lang="en-US" sz="2000" dirty="0">
                          <a:latin typeface="Courier New"/>
                          <a:cs typeface="Courier New"/>
                        </a:rPr>
                        <a:t>                 [</a:t>
                      </a:r>
                      <a:r>
                        <a:rPr lang="en-US" sz="2000" dirty="0" err="1">
                          <a:latin typeface="Courier New"/>
                          <a:cs typeface="Courier New"/>
                        </a:rPr>
                        <a:t>myjob.slurm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nchor="ctr"/>
                </a:tc>
                <a:tc>
                  <a:txBody>
                    <a:bodyPr/>
                    <a:lstStyle/>
                    <a:p>
                      <a:r>
                        <a:rPr lang="en-US" sz="2000" dirty="0"/>
                        <a:t>Estimates the (max) amount of credits a job will use</a:t>
                      </a:r>
                      <a:endParaRPr lang="nl-BE" sz="2000" dirty="0"/>
                    </a:p>
                  </a:txBody>
                  <a:tcPr anchor="ct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215787"/>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rcRect b="4090"/>
          <a:stretch>
            <a:fillRect/>
          </a:stretch>
        </p:blipFill>
        <p:spPr>
          <a:xfrm>
            <a:off x="839416" y="3417800"/>
            <a:ext cx="5688632" cy="3187655"/>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i="1" dirty="0" err="1">
                <a:ea typeface="Open Sans Extrabold"/>
                <a:cs typeface="Open Sans Extrabold"/>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1371690159"/>
              </p:ext>
            </p:extLst>
          </p:nvPr>
        </p:nvGraphicFramePr>
        <p:xfrm>
          <a:off x="864813" y="1916832"/>
          <a:ext cx="10822373" cy="1402080"/>
        </p:xfrm>
        <a:graphic>
          <a:graphicData uri="http://schemas.openxmlformats.org/drawingml/2006/table">
            <a:tbl>
              <a:tblPr firstRow="1" bandRow="1">
                <a:tableStyleId>{5C22544A-7EE6-4342-B048-85BDC9FD1C3A}</a:tableStyleId>
              </a:tblPr>
              <a:tblGrid>
                <a:gridCol w="5447211">
                  <a:extLst>
                    <a:ext uri="{9D8B030D-6E8A-4147-A177-3AD203B41FA5}">
                      <a16:colId xmlns:a16="http://schemas.microsoft.com/office/drawing/2014/main" val="3929993397"/>
                    </a:ext>
                  </a:extLst>
                </a:gridCol>
                <a:gridCol w="5375162">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a:t>
                      </a:r>
                      <a:br>
                        <a:rPr lang="en-US" sz="2000" dirty="0">
                          <a:latin typeface="Courier New"/>
                          <a:cs typeface="Courier New"/>
                        </a:rPr>
                      </a:br>
                      <a:r>
                        <a:rPr lang="en-US" sz="2000" dirty="0">
                          <a:latin typeface="Courier New"/>
                          <a:cs typeface="Courier New"/>
                        </a:rPr>
                        <a:t>              -s &lt;start-date&gt;</a:t>
                      </a:r>
                      <a:br>
                        <a:rPr lang="en-US" sz="2000" dirty="0">
                          <a:latin typeface="Courier New"/>
                          <a:cs typeface="Courier New"/>
                        </a:rPr>
                      </a:br>
                      <a:r>
                        <a:rPr lang="en-US" sz="2000" dirty="0">
                          <a:latin typeface="Courier New"/>
                          <a:cs typeface="Courier New"/>
                        </a:rPr>
                        <a:t>              -e &lt;end-date&gt;</a:t>
                      </a:r>
                      <a:endParaRPr lang="nl-BE" sz="2000" dirty="0">
                        <a:latin typeface="Courier New" panose="02070309020205020404" pitchFamily="49" charset="0"/>
                        <a:cs typeface="Courier New" panose="02070309020205020404" pitchFamily="49"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by each job in some time window</a:t>
                      </a:r>
                      <a:endParaRPr lang="nl-BE" sz="2000" dirty="0"/>
                    </a:p>
                  </a:txBody>
                  <a:tcPr anchor="ct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42</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i="1" dirty="0" err="1">
                <a:ea typeface="Open Sans Extrabold"/>
                <a:cs typeface="Open Sans Extrabold"/>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1577381664"/>
              </p:ext>
            </p:extLst>
          </p:nvPr>
        </p:nvGraphicFramePr>
        <p:xfrm>
          <a:off x="864813" y="1916832"/>
          <a:ext cx="10822374" cy="3200400"/>
        </p:xfrm>
        <a:graphic>
          <a:graphicData uri="http://schemas.openxmlformats.org/drawingml/2006/table">
            <a:tbl>
              <a:tblPr firstRow="1" bandRow="1">
                <a:tableStyleId>{5C22544A-7EE6-4342-B048-85BDC9FD1C3A}</a:tableStyleId>
              </a:tblPr>
              <a:tblGrid>
                <a:gridCol w="7031387">
                  <a:extLst>
                    <a:ext uri="{9D8B030D-6E8A-4147-A177-3AD203B41FA5}">
                      <a16:colId xmlns:a16="http://schemas.microsoft.com/office/drawing/2014/main" val="3929993397"/>
                    </a:ext>
                  </a:extLst>
                </a:gridCol>
                <a:gridCol w="3790987">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nchor="ctr"/>
                </a:tc>
                <a:tc>
                  <a:txBody>
                    <a:bodyPr/>
                    <a:lstStyle/>
                    <a:p>
                      <a:r>
                        <a:rPr lang="en-US" sz="2000" dirty="0"/>
                        <a:t>Lists active</a:t>
                      </a:r>
                      <a:r>
                        <a:rPr lang="en-US" sz="2000" baseline="0" dirty="0"/>
                        <a:t> projects and available credits</a:t>
                      </a:r>
                      <a:endParaRPr lang="nl-BE" sz="2000" dirty="0"/>
                    </a:p>
                  </a:txBody>
                  <a:tcPr anchor="ct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nchor="ctr"/>
                </a:tc>
                <a:tc>
                  <a:txBody>
                    <a:bodyPr/>
                    <a:lstStyle/>
                    <a:p>
                      <a:r>
                        <a:rPr lang="en-US" sz="2000" dirty="0"/>
                        <a:t>Lists the credit deposits and refunds (if any)</a:t>
                      </a:r>
                      <a:endParaRPr lang="nl-BE" sz="2000" dirty="0"/>
                    </a:p>
                  </a:txBody>
                  <a:tcPr anchor="ct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args</a:t>
                      </a:r>
                      <a:r>
                        <a:rPr lang="en-US" sz="2000" dirty="0">
                          <a:latin typeface="Courier New"/>
                          <a:cs typeface="Courier New"/>
                        </a:rPr>
                        <a:t>] [</a:t>
                      </a:r>
                      <a:r>
                        <a:rPr lang="en-US" sz="2000" dirty="0" err="1">
                          <a:latin typeface="Courier New"/>
                          <a:cs typeface="Courier New"/>
                        </a:rPr>
                        <a:t>myjob.slurm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nchor="ctr"/>
                </a:tc>
                <a:tc>
                  <a:txBody>
                    <a:bodyPr/>
                    <a:lstStyle/>
                    <a:p>
                      <a:r>
                        <a:rPr lang="en-US" sz="2000" dirty="0"/>
                        <a:t>Estimates the (max) number of credits a job will use</a:t>
                      </a:r>
                      <a:endParaRPr lang="nl-BE" sz="2000" dirty="0"/>
                    </a:p>
                  </a:txBody>
                  <a:tcPr anchor="ctr"/>
                </a:tc>
                <a:extLst>
                  <a:ext uri="{0D108BD9-81ED-4DB2-BD59-A6C34878D82A}">
                    <a16:rowId xmlns:a16="http://schemas.microsoft.com/office/drawing/2014/main" val="3254107556"/>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a:t>
                      </a:r>
                      <a:br>
                        <a:rPr lang="en-US" sz="2000" dirty="0">
                          <a:latin typeface="Courier New"/>
                          <a:cs typeface="Courier New"/>
                        </a:rPr>
                      </a:br>
                      <a:r>
                        <a:rPr lang="en-US" sz="2000" dirty="0">
                          <a:latin typeface="Courier New"/>
                          <a:cs typeface="Courier New"/>
                        </a:rPr>
                        <a:t>              -s &lt;start-date&gt; -e &lt;end-date&gt;</a:t>
                      </a:r>
                      <a:endParaRPr lang="nl-BE" sz="2000" dirty="0">
                        <a:latin typeface="Courier New" panose="02070309020205020404" pitchFamily="49" charset="0"/>
                        <a:cs typeface="Courier New" panose="02070309020205020404" pitchFamily="49"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by each job in some time window</a:t>
                      </a:r>
                      <a:endParaRPr lang="nl-BE" sz="2000" dirty="0"/>
                    </a:p>
                  </a:txBody>
                  <a:tcPr anchor="ct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39416" y="4077072"/>
            <a:ext cx="473636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Connecting to a login node</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565455" y="3973361"/>
            <a:ext cx="2859137" cy="2119935"/>
            <a:chOff x="8565455" y="3973361"/>
            <a:chExt cx="2859137" cy="2119935"/>
          </a:xfrm>
        </p:grpSpPr>
        <p:sp>
          <p:nvSpPr>
            <p:cNvPr id="70" name="Rectangle 3"/>
            <p:cNvSpPr txBox="1">
              <a:spLocks noChangeArrowheads="1"/>
            </p:cNvSpPr>
            <p:nvPr/>
          </p:nvSpPr>
          <p:spPr>
            <a:xfrm>
              <a:off x="8861260" y="5104274"/>
              <a:ext cx="256333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n-US" altLang="en-US" sz="1800" b="1" i="1" dirty="0"/>
            </a:p>
            <a:p>
              <a:pPr marL="0" indent="0">
                <a:buNone/>
              </a:pPr>
              <a:r>
                <a:rPr lang="en-US" altLang="en-US" sz="1400" dirty="0"/>
                <a:t>Job scheduler,</a:t>
              </a:r>
              <a:br>
                <a:rPr lang="en-US" altLang="en-US" sz="1400" dirty="0"/>
              </a:br>
              <a:r>
                <a:rPr lang="en-US" altLang="en-US" sz="1400" dirty="0"/>
                <a:t>(credit) account management, …</a:t>
              </a:r>
            </a:p>
          </p:txBody>
        </p:sp>
        <p:grpSp>
          <p:nvGrpSpPr>
            <p:cNvPr id="3" name="Group 2"/>
            <p:cNvGrpSpPr/>
            <p:nvPr/>
          </p:nvGrpSpPr>
          <p:grpSpPr>
            <a:xfrm>
              <a:off x="8565455" y="3973361"/>
              <a:ext cx="1942753" cy="1471618"/>
              <a:chOff x="1496838" y="4338134"/>
              <a:chExt cx="1942753" cy="147161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496838" y="544042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1" name="Left-Right Arrow Callout 10"/>
          <p:cNvSpPr/>
          <p:nvPr/>
        </p:nvSpPr>
        <p:spPr>
          <a:xfrm>
            <a:off x="1515196" y="4221088"/>
            <a:ext cx="3352414" cy="1115795"/>
          </a:xfrm>
          <a:prstGeom prst="leftRightArrowCallout">
            <a:avLst>
              <a:gd name="adj1" fmla="val 20610"/>
              <a:gd name="adj2" fmla="val 25000"/>
              <a:gd name="adj3" fmla="val 39266"/>
              <a:gd name="adj4" fmla="val 6296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connection</a:t>
            </a:r>
            <a:br>
              <a:rPr lang="en-US" dirty="0"/>
            </a:br>
            <a:r>
              <a:rPr lang="en-US" dirty="0"/>
              <a:t>(terminal, NX, OOD)</a:t>
            </a:r>
            <a:br>
              <a:rPr lang="en-US" dirty="0"/>
            </a:br>
            <a:r>
              <a:rPr lang="en-US" dirty="0"/>
              <a:t>with MFA through your IDP</a:t>
            </a:r>
            <a:endParaRPr lang="nl-BE" dirty="0"/>
          </a:p>
        </p:txBody>
      </p:sp>
      <p:grpSp>
        <p:nvGrpSpPr>
          <p:cNvPr id="18" name="Group 17"/>
          <p:cNvGrpSpPr/>
          <p:nvPr/>
        </p:nvGrpSpPr>
        <p:grpSpPr>
          <a:xfrm>
            <a:off x="429580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060249"/>
            <a:ext cx="7170157" cy="2369911"/>
            <a:chOff x="4729312" y="3060249"/>
            <a:chExt cx="7170157" cy="23699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344472" y="3060249"/>
              <a:ext cx="1460197" cy="584775"/>
            </a:xfrm>
            <a:prstGeom prst="rect">
              <a:avLst/>
            </a:prstGeom>
            <a:noFill/>
          </p:spPr>
          <p:txBody>
            <a:bodyPr wrap="square" rtlCol="0">
              <a:spAutoFit/>
            </a:bodyPr>
            <a:lstStyle/>
            <a:p>
              <a:r>
                <a:rPr lang="en-US" sz="1600" dirty="0">
                  <a:solidFill>
                    <a:srgbClr val="00407A"/>
                  </a:solidFill>
                </a:rPr>
                <a:t>Connections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grpSp>
        <p:nvGrpSpPr>
          <p:cNvPr id="7" name="Group 6"/>
          <p:cNvGrpSpPr/>
          <p:nvPr/>
        </p:nvGrpSpPr>
        <p:grpSpPr>
          <a:xfrm>
            <a:off x="296653" y="3933056"/>
            <a:ext cx="1262843" cy="1587467"/>
            <a:chOff x="3078585" y="3903148"/>
            <a:chExt cx="1262843" cy="1587467"/>
          </a:xfrm>
        </p:grpSpPr>
        <p:sp>
          <p:nvSpPr>
            <p:cNvPr id="236" name="TextBox 23"/>
            <p:cNvSpPr txBox="1"/>
            <p:nvPr/>
          </p:nvSpPr>
          <p:spPr>
            <a:xfrm>
              <a:off x="3078585" y="3903148"/>
              <a:ext cx="1194715" cy="369332"/>
            </a:xfrm>
            <a:prstGeom prst="rect">
              <a:avLst/>
            </a:prstGeom>
            <a:noFill/>
          </p:spPr>
          <p:txBody>
            <a:bodyPr wrap="square" rtlCol="0">
              <a:spAutoFit/>
            </a:bodyPr>
            <a:lstStyle/>
            <a:p>
              <a:pPr algn="ctr"/>
              <a:r>
                <a:rPr lang="en-US" dirty="0"/>
                <a:t>User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321963" y="1189219"/>
            <a:ext cx="5278923" cy="3967973"/>
            <a:chOff x="720001" y="964811"/>
            <a:chExt cx="5189980" cy="3967973"/>
          </a:xfrm>
        </p:grpSpPr>
        <p:sp>
          <p:nvSpPr>
            <p:cNvPr id="4" name="Content Placeholder 2"/>
            <p:cNvSpPr txBox="1">
              <a:spLocks/>
            </p:cNvSpPr>
            <p:nvPr/>
          </p:nvSpPr>
          <p:spPr>
            <a:xfrm>
              <a:off x="720001" y="1377264"/>
              <a:ext cx="5189980" cy="3555520"/>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MacOS/Linux: any terminal</a:t>
              </a:r>
            </a:p>
            <a:p>
              <a:pPr marL="324000" indent="-324000">
                <a:buClr>
                  <a:srgbClr val="DB6C30"/>
                </a:buClr>
                <a:buFont typeface="Wingdings" panose="05000000000000000000" pitchFamily="2" charset="2"/>
                <a:buChar char="q"/>
              </a:pPr>
              <a:r>
                <a:rPr lang="en-US" dirty="0"/>
                <a:t>Optional: for VSC clusters </a:t>
              </a:r>
              <a:r>
                <a:rPr lang="en-US" i="1" dirty="0"/>
                <a:t>not </a:t>
              </a:r>
              <a:r>
                <a:rPr lang="en-US" dirty="0"/>
                <a:t>hosted at KU Leuven you need an </a:t>
              </a:r>
              <a:r>
                <a:rPr lang="en-US" dirty="0">
                  <a:hlinkClick r:id="rId5"/>
                </a:rPr>
                <a:t>(open)SSH key pair</a:t>
              </a:r>
              <a:r>
                <a:rPr lang="en-US" dirty="0"/>
                <a:t> (upload the public key to the VSC account page and wait ≥ 30mins)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Recommended to use an </a:t>
              </a:r>
              <a:r>
                <a:rPr lang="en-US" dirty="0">
                  <a:hlinkClick r:id="rId6"/>
                </a:rPr>
                <a:t>SSH agent</a:t>
              </a:r>
              <a:endParaRPr lang="en-US" dirty="0"/>
            </a:p>
            <a:p>
              <a:pPr marL="324000" indent="-324000">
                <a:buClr>
                  <a:srgbClr val="DB6C30"/>
                </a:buClr>
                <a:buFont typeface="Wingdings" panose="05000000000000000000" pitchFamily="2" charset="2"/>
                <a:buChar char="q"/>
              </a:pPr>
              <a:r>
                <a:rPr lang="en-US" dirty="0"/>
                <a:t>Can open GUIs if X11 forwarding is enabled</a:t>
              </a:r>
            </a:p>
          </p:txBody>
        </p:sp>
        <p:sp>
          <p:nvSpPr>
            <p:cNvPr id="6" name="Rectangle 5"/>
            <p:cNvSpPr/>
            <p:nvPr/>
          </p:nvSpPr>
          <p:spPr>
            <a:xfrm>
              <a:off x="36921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239781"/>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your browser</a:t>
              </a:r>
            </a:p>
            <a:p>
              <a:pPr marL="324000" indent="-324000">
                <a:buClr>
                  <a:srgbClr val="DB6C30"/>
                </a:buClr>
                <a:buFont typeface="Wingdings" panose="05000000000000000000" pitchFamily="2" charset="2"/>
                <a:buChar char="q"/>
              </a:pPr>
              <a:r>
                <a:rPr lang="en-US" dirty="0">
                  <a:hlinkClick r:id="rId7"/>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through your institute’s IDP</a:t>
              </a:r>
            </a:p>
            <a:p>
              <a:pPr marL="324000" indent="-324000">
                <a:buClr>
                  <a:srgbClr val="DB6C30"/>
                </a:buClr>
                <a:buFont typeface="Wingdings" panose="05000000000000000000" pitchFamily="2" charset="2"/>
                <a:buChar char="q"/>
              </a:pPr>
              <a:r>
                <a:rPr lang="en-US" dirty="0"/>
                <a:t>No SSH key needed</a:t>
              </a:r>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573016"/>
            <a:ext cx="4727928" cy="2592288"/>
            <a:chOff x="720001" y="964811"/>
            <a:chExt cx="5015961" cy="2264699"/>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852246"/>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Requires a NoMachine client</a:t>
              </a:r>
              <a:br>
                <a:rPr lang="en-US" dirty="0"/>
              </a:br>
              <a:r>
                <a:rPr lang="en-US" dirty="0"/>
                <a:t>(available for Linux/MacOS/Windows)</a:t>
              </a:r>
            </a:p>
            <a:p>
              <a:pPr marL="324000" indent="-324000">
                <a:buClr>
                  <a:srgbClr val="DB6C30"/>
                </a:buClr>
                <a:buFont typeface="Wingdings" panose="05000000000000000000" pitchFamily="2" charset="2"/>
                <a:buChar char="q"/>
              </a:pPr>
              <a:r>
                <a:rPr lang="en-US" dirty="0"/>
                <a:t>Suitable for applications with a GUI</a:t>
              </a:r>
              <a:br>
                <a:rPr lang="en-US" dirty="0"/>
              </a:br>
              <a:r>
                <a:rPr lang="en-US" dirty="0"/>
                <a:t>(MATLAB, </a:t>
              </a:r>
              <a:r>
                <a:rPr lang="en-US" dirty="0" err="1"/>
                <a:t>VisIt</a:t>
              </a:r>
              <a:r>
                <a:rPr lang="en-US" dirty="0"/>
                <a:t>, </a:t>
              </a:r>
              <a:r>
                <a:rPr lang="en-US" dirty="0" err="1"/>
                <a:t>ParaView</a:t>
              </a:r>
              <a:r>
                <a:rPr lang="en-US" dirty="0"/>
                <a:t>, …)</a:t>
              </a:r>
            </a:p>
            <a:p>
              <a:pPr marL="324000" indent="-324000">
                <a:buClr>
                  <a:srgbClr val="DB6C30"/>
                </a:buClr>
                <a:buFont typeface="Wingdings" panose="05000000000000000000" pitchFamily="2" charset="2"/>
                <a:buChar char="q"/>
              </a:pPr>
              <a:r>
                <a:rPr lang="en-US" dirty="0"/>
                <a:t>Nvidia Quadro GPU for visualization</a:t>
              </a:r>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CPU- or memory-intensive tasks here</a:t>
              </a:r>
            </a:p>
            <a:p>
              <a:r>
                <a:rPr lang="en-US" dirty="0"/>
                <a:t>Login nodes are shared resources </a:t>
              </a:r>
            </a:p>
            <a:p>
              <a:r>
                <a:rPr lang="en-US" dirty="0"/>
                <a:t>Submit jobs instead (you can e.g. compile software on compute nodes via an interactive job)</a:t>
              </a:r>
              <a:br>
                <a:rPr lang="en-US" dirty="0"/>
              </a:br>
              <a:r>
                <a:rPr lang="en-US" dirty="0"/>
                <a:t>Use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 or </a:t>
              </a:r>
              <a:r>
                <a:rPr lang="nl-BE" dirty="0" err="1"/>
                <a:t>postprocess</a:t>
              </a:r>
              <a:r>
                <a:rPr lang="nl-BE" dirty="0"/>
                <a:t> </a:t>
              </a:r>
              <a:r>
                <a:rPr lang="nl-BE" dirty="0" err="1"/>
                <a:t>your</a:t>
              </a:r>
              <a:r>
                <a:rPr lang="nl-BE" dirty="0"/>
                <a:t> data</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 and 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46</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the login nodes</a:t>
            </a:r>
          </a:p>
        </p:txBody>
      </p:sp>
    </p:spTree>
    <p:custDataLst>
      <p:tags r:id="rId1"/>
    </p:custDataLst>
    <p:extLst>
      <p:ext uri="{BB962C8B-B14F-4D97-AF65-F5344CB8AC3E}">
        <p14:creationId xmlns:p14="http://schemas.microsoft.com/office/powerpoint/2010/main" val="2292023721"/>
      </p:ext>
    </p:extLst>
  </p:cSld>
  <p:clrMapOvr>
    <a:masterClrMapping/>
  </p:clrMapOvr>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ssh to connect:</a:t>
            </a:r>
            <a:br>
              <a:rPr lang="en-US" dirty="0"/>
            </a:br>
            <a:r>
              <a:rPr lang="en-US" sz="2000" dirty="0">
                <a:latin typeface="Courier New" panose="02070309020205020404" pitchFamily="49" charset="0"/>
                <a:cs typeface="Courier New" panose="02070309020205020404" pitchFamily="49" charset="0"/>
              </a:rPr>
              <a:t>$ ssh -A vscXXXXX@&lt;host_name&gt;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47</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an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a:latin typeface="Courier New" panose="02070309020205020404" pitchFamily="49" charset="0"/>
                <a:cs typeface="Courier New" panose="02070309020205020404" pitchFamily="49" charset="0"/>
              </a:rPr>
              <a:t>$ eval $(ssh-agent)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ssh-add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ssh to connect:</a:t>
            </a:r>
            <a:br>
              <a:rPr lang="en-US" sz="2200" dirty="0"/>
            </a:br>
            <a:r>
              <a:rPr lang="en-US" sz="1800" dirty="0">
                <a:latin typeface="Courier New" panose="02070309020205020404" pitchFamily="49" charset="0"/>
                <a:cs typeface="Courier New" panose="02070309020205020404" pitchFamily="49" charset="0"/>
              </a:rPr>
              <a:t>$ ssh -A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48</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6899444" y="1020486"/>
            <a:ext cx="4845433" cy="3827435"/>
            <a:chOff x="5412781" y="1609362"/>
            <a:chExt cx="4212467" cy="3479061"/>
          </a:xfrm>
        </p:grpSpPr>
        <p:sp>
          <p:nvSpPr>
            <p:cNvPr id="3" name="Rectangle 2"/>
            <p:cNvSpPr/>
            <p:nvPr/>
          </p:nvSpPr>
          <p:spPr>
            <a:xfrm>
              <a:off x="5412781" y="1609362"/>
              <a:ext cx="4212467" cy="3479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430617" y="1693196"/>
              <a:ext cx="4176465" cy="335715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Extensive suite of applications:</a:t>
              </a:r>
              <a:br>
                <a:rPr lang="en-US" dirty="0">
                  <a:solidFill>
                    <a:schemeClr val="bg1"/>
                  </a:solidFill>
                </a:rPr>
              </a:br>
              <a:r>
                <a:rPr lang="en-US" dirty="0">
                  <a:solidFill>
                    <a:schemeClr val="bg1"/>
                  </a:solidFill>
                </a:rPr>
                <a:t>Terminal, Firefox, text editor, MATLAB, </a:t>
              </a:r>
              <a:r>
                <a:rPr lang="en-US" dirty="0" err="1">
                  <a:solidFill>
                    <a:schemeClr val="bg1"/>
                  </a:solidFill>
                </a:rPr>
                <a:t>VisIt</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NX runs on a shared login node </a:t>
              </a:r>
              <a:br>
                <a:rPr lang="en-US" dirty="0">
                  <a:solidFill>
                    <a:schemeClr val="bg1"/>
                  </a:solidFill>
                </a:rPr>
              </a:br>
              <a:r>
                <a:rPr lang="en-US" dirty="0">
                  <a:solidFill>
                    <a:srgbClr val="FFFF00"/>
                  </a:solidFill>
                </a:rPr>
                <a:t>Do not perform computations here</a:t>
              </a:r>
              <a:br>
                <a:rPr lang="en-US" dirty="0">
                  <a:solidFill>
                    <a:srgbClr val="FFFF00"/>
                  </a:solidFill>
                </a:rPr>
              </a:br>
              <a:r>
                <a:rPr lang="en-US" dirty="0">
                  <a:solidFill>
                    <a:schemeClr val="bg1"/>
                  </a:solidFill>
                </a:rPr>
                <a:t>(use an interactive job instead)</a:t>
              </a:r>
            </a:p>
            <a:p>
              <a:pPr marL="285750" indent="-285750">
                <a:buFont typeface="Wingdings" panose="05000000000000000000" pitchFamily="2" charset="2"/>
                <a:buChar char="q"/>
              </a:pPr>
              <a:r>
                <a:rPr lang="en-US" dirty="0">
                  <a:solidFill>
                    <a:schemeClr val="bg1"/>
                  </a:solidFill>
                </a:rPr>
                <a:t>NX server is attached to Genius</a:t>
              </a:r>
              <a:br>
                <a:rPr lang="en-US" dirty="0">
                  <a:solidFill>
                    <a:schemeClr val="bg1"/>
                  </a:solidFill>
                </a:rPr>
              </a:br>
              <a:r>
                <a:rPr lang="en-US" dirty="0">
                  <a:solidFill>
                    <a:schemeClr val="bg1"/>
                  </a:solidFill>
                </a:rPr>
                <a:t>Jobs sent from NX enter the Genius queue</a:t>
              </a:r>
            </a:p>
            <a:p>
              <a:pPr marL="285750" indent="-285750">
                <a:buFont typeface="Wingdings" panose="05000000000000000000" pitchFamily="2" charset="2"/>
                <a:buChar char="q"/>
              </a:pPr>
              <a:r>
                <a:rPr lang="en-US" dirty="0">
                  <a:solidFill>
                    <a:schemeClr val="bg1"/>
                  </a:solidFill>
                </a:rPr>
                <a:t>Requires a </a:t>
              </a:r>
              <a:r>
                <a:rPr lang="en-US" dirty="0">
                  <a:solidFill>
                    <a:schemeClr val="bg1"/>
                  </a:solidFill>
                  <a:hlinkClick r:id="rId3"/>
                </a:rPr>
                <a:t>NoMachine</a:t>
              </a:r>
              <a:r>
                <a:rPr lang="en-US" dirty="0">
                  <a:solidFill>
                    <a:schemeClr val="bg1"/>
                  </a:solidFill>
                </a:rPr>
                <a:t> client</a:t>
              </a:r>
              <a:br>
                <a:rPr lang="en-US" dirty="0">
                  <a:solidFill>
                    <a:schemeClr val="bg1"/>
                  </a:solidFill>
                </a:rPr>
              </a:br>
              <a:r>
                <a:rPr lang="en-US" dirty="0">
                  <a:solidFill>
                    <a:schemeClr val="bg1"/>
                  </a:solidFill>
                </a:rPr>
                <a:t>(see the </a:t>
              </a:r>
              <a:r>
                <a:rPr lang="en-US" dirty="0">
                  <a:solidFill>
                    <a:schemeClr val="bg1"/>
                  </a:solidFill>
                  <a:hlinkClick r:id="rId4"/>
                </a:rPr>
                <a:t>configuration guide</a:t>
              </a:r>
              <a:r>
                <a:rPr lang="en-US" dirty="0">
                  <a:solidFill>
                    <a:schemeClr val="bg1"/>
                  </a:solidFill>
                </a:rPr>
                <a:t>)</a:t>
              </a:r>
            </a:p>
            <a:p>
              <a:pPr marL="285750" indent="-285750">
                <a:buFont typeface="Wingdings" panose="05000000000000000000" pitchFamily="2" charset="2"/>
                <a:buChar char="q"/>
              </a:pPr>
              <a:r>
                <a:rPr lang="en-US" sz="1800" dirty="0">
                  <a:solidFill>
                    <a:srgbClr val="FFFFFF"/>
                  </a:solidFill>
                </a:rPr>
                <a:t>Requires an SSH agent with a valid</a:t>
              </a:r>
              <a:br>
                <a:rPr lang="en-US" sz="1800" dirty="0">
                  <a:solidFill>
                    <a:srgbClr val="FFFFFF"/>
                  </a:solidFill>
                </a:rPr>
              </a:br>
              <a:r>
                <a:rPr lang="en-US" sz="1800" dirty="0">
                  <a:solidFill>
                    <a:srgbClr val="FFFFFF"/>
                  </a:solidFill>
                </a:rPr>
                <a:t>SSH certificate</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49</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Training 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035106"/>
            <a:chOff x="501333" y="1030723"/>
            <a:chExt cx="5343518" cy="2035106"/>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631216"/>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Demo: try things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308755" y="4221088"/>
            <a:ext cx="241098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Data transfer</a:t>
            </a:r>
          </a:p>
        </p:txBody>
      </p:sp>
      <p:sp>
        <p:nvSpPr>
          <p:cNvPr id="6" name="Slide Number Placeholder 5"/>
          <p:cNvSpPr>
            <a:spLocks noGrp="1"/>
          </p:cNvSpPr>
          <p:nvPr>
            <p:ph type="sldNum" sz="quarter" idx="12"/>
          </p:nvPr>
        </p:nvSpPr>
        <p:spPr/>
        <p:txBody>
          <a:bodyPr/>
          <a:lstStyle/>
          <a:p>
            <a:fld id="{A2912448-FEEC-49E8-9588-2DF1F90D57C2}" type="slidenum">
              <a:rPr lang="en-US" smtClean="0"/>
              <a:t>50</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tools</a:t>
            </a:r>
            <a:endParaRPr lang="pl-PL" altLang="en-US" sz="3200" dirty="0"/>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with FileZilla</a:t>
            </a:r>
            <a:endParaRPr lang="pl-PL" altLang="en-US" sz="3200" dirty="0"/>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2753" y="1189579"/>
            <a:ext cx="8586493"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with FileZilla</a:t>
            </a:r>
            <a:endParaRPr lang="pl-PL" altLang="en-US" sz="3200" dirty="0"/>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388368" y="3068960"/>
            <a:ext cx="1891208" cy="1211997"/>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Content on your local machine (e.g. laptop)</a:t>
            </a:r>
            <a:endParaRPr lang="nl-BE" dirty="0"/>
          </a:p>
        </p:txBody>
      </p:sp>
      <p:sp>
        <p:nvSpPr>
          <p:cNvPr id="5" name="Rounded Rectangular Callout 4"/>
          <p:cNvSpPr/>
          <p:nvPr/>
        </p:nvSpPr>
        <p:spPr>
          <a:xfrm>
            <a:off x="9082218" y="3159440"/>
            <a:ext cx="2817340" cy="955517"/>
          </a:xfrm>
          <a:prstGeom prst="wedgeRoundRectCallout">
            <a:avLst>
              <a:gd name="adj1" fmla="val -132236"/>
              <a:gd name="adj2" fmla="val 7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Content of your chosen folder</a:t>
            </a:r>
            <a:endParaRPr lang="nl-BE" dirty="0"/>
          </a:p>
        </p:txBody>
      </p:sp>
      <p:sp>
        <p:nvSpPr>
          <p:cNvPr id="33" name="Rounded Rectangular Callout 32"/>
          <p:cNvSpPr/>
          <p:nvPr/>
        </p:nvSpPr>
        <p:spPr>
          <a:xfrm>
            <a:off x="9082217" y="1952368"/>
            <a:ext cx="2817340"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Navigate here to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sz="1600" dirty="0"/>
              <a:t>/data/</a:t>
            </a:r>
            <a:r>
              <a:rPr lang="en-US" sz="1600" dirty="0" err="1"/>
              <a:t>leuven</a:t>
            </a:r>
            <a:r>
              <a:rPr lang="en-US" sz="1600" dirty="0"/>
              <a:t>/399/vsc39934</a:t>
            </a:r>
            <a:endParaRPr lang="nl-BE" sz="1600"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can be convenient to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4" name="Rounded Rectangular Callout 4">
            <a:extLst>
              <a:ext uri="{FF2B5EF4-FFF2-40B4-BE49-F238E27FC236}">
                <a16:creationId xmlns:a16="http://schemas.microsoft.com/office/drawing/2014/main" id="{F95FE157-ADB0-6DAE-2CD0-0E7FCB97C317}"/>
              </a:ext>
            </a:extLst>
          </p:cNvPr>
          <p:cNvSpPr/>
          <p:nvPr/>
        </p:nvSpPr>
        <p:spPr>
          <a:xfrm>
            <a:off x="9103185" y="4289775"/>
            <a:ext cx="2796372" cy="1443481"/>
          </a:xfrm>
          <a:prstGeom prst="wedgeRoundRectCallout">
            <a:avLst>
              <a:gd name="adj1" fmla="val -48501"/>
              <a:gd name="adj2" fmla="val -208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WARNING:</a:t>
            </a:r>
            <a:r>
              <a:rPr lang="en-US" dirty="0"/>
              <a:t> by default you will land in your </a:t>
            </a:r>
            <a:r>
              <a:rPr lang="en-US" dirty="0">
                <a:latin typeface="Courier New" panose="02070309020205020404" pitchFamily="49" charset="0"/>
                <a:cs typeface="Courier New" panose="02070309020205020404" pitchFamily="49" charset="0"/>
              </a:rPr>
              <a:t>$VSC_HOME</a:t>
            </a:r>
            <a:r>
              <a:rPr lang="en-US" dirty="0"/>
              <a:t> which is typically </a:t>
            </a:r>
            <a:r>
              <a:rPr lang="en-US" b="1" dirty="0"/>
              <a:t>NOT</a:t>
            </a:r>
            <a:r>
              <a:rPr lang="en-US" dirty="0"/>
              <a:t> where you want to store data</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File transfer with </a:t>
            </a:r>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Example usage:</a:t>
            </a:r>
            <a:br>
              <a:rPr lang="en-US" dirty="0"/>
            </a:b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File transfer with 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847724" y="1286929"/>
            <a:ext cx="5964561" cy="4464437"/>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268760"/>
            <a:ext cx="4968552" cy="4489238"/>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 interface for transferring, sharing and searching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Endpoints on all VSC sites:</a:t>
            </a:r>
            <a:br>
              <a:rPr lang="en-US" dirty="0"/>
            </a:br>
            <a:r>
              <a:rPr lang="en-US" dirty="0"/>
              <a:t>all Tier-2 clusters: home, data, scratch*</a:t>
            </a:r>
            <a:br>
              <a:rPr lang="en-US" dirty="0"/>
            </a:br>
            <a:r>
              <a:rPr lang="en-US" dirty="0"/>
              <a:t>all Tier-1 clusters: scratch, projects</a:t>
            </a:r>
          </a:p>
          <a:p>
            <a:pPr marL="324000" indent="-324000">
              <a:buClr>
                <a:srgbClr val="DB6C30"/>
              </a:buClr>
              <a:buFont typeface="Wingdings" panose="05000000000000000000" pitchFamily="2" charset="2"/>
              <a:buChar char="q"/>
            </a:pPr>
            <a:endParaRPr lang="en-US" dirty="0"/>
          </a:p>
          <a:p>
            <a:pPr marL="0" indent="0">
              <a:buClr>
                <a:srgbClr val="DB6C30"/>
              </a:buClr>
              <a:buNone/>
            </a:pPr>
            <a:r>
              <a:rPr lang="en-US" dirty="0"/>
              <a:t>* You can also access staging storage   </a:t>
            </a:r>
            <a:br>
              <a:rPr lang="en-US" dirty="0"/>
            </a:br>
            <a:r>
              <a:rPr lang="en-US" dirty="0"/>
              <a:t>   through this endpoint (Leuven Tier-2 only)</a:t>
            </a:r>
          </a:p>
        </p:txBody>
      </p:sp>
    </p:spTree>
    <p:extLst>
      <p:ext uri="{BB962C8B-B14F-4D97-AF65-F5344CB8AC3E}">
        <p14:creationId xmlns:p14="http://schemas.microsoft.com/office/powerpoint/2010/main" val="4103861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57</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86395" y="4212377"/>
            <a:ext cx="3137397"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OnDemand</a:t>
            </a:r>
          </a:p>
        </p:txBody>
      </p:sp>
      <p:sp>
        <p:nvSpPr>
          <p:cNvPr id="6" name="Slide Number Placeholder 5"/>
          <p:cNvSpPr>
            <a:spLocks noGrp="1"/>
          </p:cNvSpPr>
          <p:nvPr>
            <p:ph type="sldNum" sz="quarter" idx="12"/>
          </p:nvPr>
        </p:nvSpPr>
        <p:spPr/>
        <p:txBody>
          <a:bodyPr/>
          <a:lstStyle/>
          <a:p>
            <a:fld id="{A2912448-FEEC-49E8-9588-2DF1F90D57C2}" type="slidenum">
              <a:rPr lang="en-US" smtClean="0"/>
              <a:t>58</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your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your institute’s IDP</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and PyCharm editors</a:t>
            </a:r>
          </a:p>
          <a:p>
            <a:pPr marL="324000" indent="-324000">
              <a:buBlip>
                <a:blip r:embed="rId3"/>
              </a:buBlip>
            </a:pPr>
            <a:r>
              <a:rPr lang="en-US" dirty="0"/>
              <a:t>Fluent, </a:t>
            </a:r>
            <a:r>
              <a:rPr lang="en-US" dirty="0" err="1"/>
              <a:t>Jupyter</a:t>
            </a:r>
            <a:r>
              <a:rPr lang="en-US" dirty="0"/>
              <a:t> Lab, </a:t>
            </a:r>
            <a:r>
              <a:rPr lang="en-US" dirty="0" err="1"/>
              <a:t>Rstudio</a:t>
            </a:r>
            <a:r>
              <a:rPr lang="en-US" dirty="0"/>
              <a:t>, MATLAB, </a:t>
            </a:r>
            <a:r>
              <a:rPr lang="en-US" dirty="0" err="1"/>
              <a:t>ParaView</a:t>
            </a:r>
            <a:r>
              <a:rPr lang="en-US" dirty="0"/>
              <a:t>, </a:t>
            </a:r>
            <a:r>
              <a:rPr lang="en-US" dirty="0" err="1"/>
              <a:t>Tensorboard</a:t>
            </a:r>
            <a:r>
              <a:rPr lang="en-US" dirty="0"/>
              <a:t>, </a:t>
            </a:r>
            <a:r>
              <a:rPr lang="en-US" dirty="0" err="1"/>
              <a:t>Gnuplot</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p:blipFill>
        <p:spPr>
          <a:xfrm>
            <a:off x="6347151" y="332680"/>
            <a:ext cx="5484849" cy="5741543"/>
          </a:xfrm>
          <a:prstGeom prst="rect">
            <a:avLst/>
          </a:prstGeom>
        </p:spPr>
      </p:pic>
      <p:grpSp>
        <p:nvGrpSpPr>
          <p:cNvPr id="10" name="Group 9">
            <a:extLst>
              <a:ext uri="{FF2B5EF4-FFF2-40B4-BE49-F238E27FC236}">
                <a16:creationId xmlns:a16="http://schemas.microsoft.com/office/drawing/2014/main" id="{B7F409E1-F14E-2A4F-B417-916F0FABD87E}"/>
              </a:ext>
            </a:extLst>
          </p:cNvPr>
          <p:cNvGrpSpPr/>
          <p:nvPr/>
        </p:nvGrpSpPr>
        <p:grpSpPr>
          <a:xfrm>
            <a:off x="1271464" y="5047766"/>
            <a:ext cx="4248472" cy="996326"/>
            <a:chOff x="1055440" y="5047766"/>
            <a:chExt cx="4104456" cy="996326"/>
          </a:xfrm>
        </p:grpSpPr>
        <p:sp>
          <p:nvSpPr>
            <p:cNvPr id="2" name="Rectangle: Rounded Corners 1">
              <a:extLst>
                <a:ext uri="{FF2B5EF4-FFF2-40B4-BE49-F238E27FC236}">
                  <a16:creationId xmlns:a16="http://schemas.microsoft.com/office/drawing/2014/main" id="{99343D6B-AE28-C018-50BD-23F0D7E527A0}"/>
                </a:ext>
              </a:extLst>
            </p:cNvPr>
            <p:cNvSpPr/>
            <p:nvPr/>
          </p:nvSpPr>
          <p:spPr>
            <a:xfrm>
              <a:off x="1055440" y="5425438"/>
              <a:ext cx="4032448" cy="618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Please close your interactive sessions</a:t>
              </a:r>
              <a:br>
                <a:rPr lang="en-US" dirty="0"/>
              </a:br>
              <a:r>
                <a:rPr lang="en-US" dirty="0"/>
                <a:t>when you no longer actively use them!</a:t>
              </a:r>
              <a:endParaRPr lang="nl-BE" dirty="0"/>
            </a:p>
          </p:txBody>
        </p:sp>
        <p:sp>
          <p:nvSpPr>
            <p:cNvPr id="3" name="TextBox 2">
              <a:extLst>
                <a:ext uri="{FF2B5EF4-FFF2-40B4-BE49-F238E27FC236}">
                  <a16:creationId xmlns:a16="http://schemas.microsoft.com/office/drawing/2014/main" id="{B0011A01-C1A2-38DA-4599-54D77E914CF8}"/>
                </a:ext>
              </a:extLst>
            </p:cNvPr>
            <p:cNvSpPr txBox="1"/>
            <p:nvPr/>
          </p:nvSpPr>
          <p:spPr>
            <a:xfrm>
              <a:off x="4799856" y="5047766"/>
              <a:ext cx="360040" cy="369332"/>
            </a:xfrm>
            <a:prstGeom prst="rect">
              <a:avLst/>
            </a:prstGeom>
            <a:noFill/>
          </p:spPr>
          <p:txBody>
            <a:bodyPr wrap="square" rtlCol="0">
              <a:spAutoFit/>
            </a:bodyPr>
            <a:lstStyle/>
            <a:p>
              <a:r>
                <a:rPr lang="nl-BE" dirty="0"/>
                <a:t>💡</a:t>
              </a:r>
            </a:p>
          </p:txBody>
        </p:sp>
      </p:grpSp>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71464" y="4005064"/>
            <a:ext cx="3442224" cy="861774"/>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the “Files” tab to access your </a:t>
                </a:r>
                <a:br>
                  <a:rPr lang="en-US" dirty="0"/>
                </a:br>
                <a:r>
                  <a:rPr lang="en-US" dirty="0"/>
                  <a:t>VSC_HOME and VSC_DATA</a:t>
                </a:r>
              </a:p>
              <a:p>
                <a:pPr marL="324000" indent="-324000">
                  <a:buBlip>
                    <a:blip r:embed="rId4"/>
                  </a:buBlip>
                </a:pPr>
                <a:r>
                  <a:rPr lang="en-US" dirty="0"/>
                  <a:t>VSC_SCRATCH is not available</a:t>
                </a:r>
                <a:br>
                  <a:rPr lang="en-US" dirty="0"/>
                </a:br>
                <a:r>
                  <a:rPr lang="en-US" dirty="0"/>
                  <a:t>from this menu</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9408368" y="1050258"/>
                <a:ext cx="266429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1" cy="2503879"/>
            <a:chOff x="303417" y="3238902"/>
            <a:chExt cx="11735161"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for transferring small files/folders</a:t>
              </a:r>
            </a:p>
            <a:p>
              <a:pPr marL="324000" indent="-324000">
                <a:buBlip>
                  <a:blip r:embed="rId4"/>
                </a:buBlip>
              </a:pPr>
              <a:r>
                <a:rPr lang="en-US" dirty="0"/>
                <a:t>Open any (sub)folder in terminal (will open a new tab)</a:t>
              </a:r>
            </a:p>
            <a:p>
              <a:pPr marL="324000" indent="-324000">
                <a:buBlip>
                  <a:blip r:embed="rId4"/>
                </a:buBlip>
              </a:pPr>
              <a:r>
                <a:rPr lang="en-US" dirty="0"/>
                <a:t>Deleted files/folders can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9408368" y="3238902"/>
              <a:ext cx="2630210" cy="369332"/>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05751"/>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9408368" y="1050258"/>
            <a:ext cx="2664296" cy="369332"/>
          </a:xfrm>
          <a:prstGeom prst="rect">
            <a:avLst/>
          </a:prstGeom>
          <a:solidFill>
            <a:srgbClr val="DB6C30"/>
          </a:solidFill>
        </p:spPr>
        <p:txBody>
          <a:bodyPr wrap="square" rtlCol="0">
            <a:spAutoFit/>
          </a:bodyPr>
          <a:lstStyle/>
          <a:p>
            <a:r>
              <a:rPr lang="en-US" dirty="0"/>
              <a:t>Monitor your active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1585749"/>
            <a:ext cx="4833269" cy="3571444"/>
            <a:chOff x="340950" y="-821499"/>
            <a:chExt cx="11816428" cy="3746442"/>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452167"/>
              <a:ext cx="11771218" cy="3377110"/>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Starts a shell in a new browser tab</a:t>
              </a:r>
            </a:p>
            <a:p>
              <a:pPr marL="324000" indent="-324000">
                <a:buBlip>
                  <a:blip r:embed="rId3"/>
                </a:buBlip>
              </a:pPr>
              <a:r>
                <a:rPr lang="nl-BE" dirty="0" err="1"/>
                <a:t>You</a:t>
              </a:r>
              <a:r>
                <a:rPr lang="nl-BE" dirty="0"/>
                <a:t> land on a Genius login node</a:t>
              </a:r>
              <a:br>
                <a:rPr lang="nl-BE" dirty="0"/>
              </a:br>
              <a:r>
                <a:rPr lang="nl-BE" dirty="0"/>
                <a:t>(</a:t>
              </a:r>
              <a:r>
                <a:rPr lang="nl-BE" dirty="0" err="1"/>
                <a:t>from</a:t>
              </a:r>
              <a:r>
                <a:rPr lang="nl-BE" dirty="0"/>
                <a:t> </a:t>
              </a:r>
              <a:r>
                <a:rPr lang="nl-BE" dirty="0" err="1"/>
                <a:t>which</a:t>
              </a:r>
              <a:r>
                <a:rPr lang="nl-BE" dirty="0"/>
                <a:t> </a:t>
              </a:r>
              <a:r>
                <a:rPr lang="nl-BE" dirty="0" err="1"/>
                <a:t>you</a:t>
              </a:r>
              <a:r>
                <a:rPr lang="nl-BE" dirty="0"/>
                <a:t> </a:t>
              </a:r>
              <a:r>
                <a:rPr lang="nl-BE" dirty="0" err="1"/>
                <a:t>can</a:t>
              </a:r>
              <a:r>
                <a:rPr lang="nl-BE" dirty="0"/>
                <a:t> </a:t>
              </a:r>
              <a:r>
                <a:rPr lang="nl-BE" dirty="0" err="1"/>
                <a:t>also</a:t>
              </a:r>
              <a:r>
                <a:rPr lang="nl-BE" dirty="0"/>
                <a:t> access </a:t>
              </a:r>
              <a:r>
                <a:rPr lang="nl-BE" dirty="0" err="1"/>
                <a:t>wICE</a:t>
              </a:r>
              <a:r>
                <a:rPr lang="nl-BE" dirty="0"/>
                <a:t>)</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9045256" y="-821499"/>
              <a:ext cx="3112122" cy="387429"/>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906038"/>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a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a:t>
              </a:r>
              <a:br>
                <a:rPr lang="en-US" dirty="0">
                  <a:cs typeface="Courier New" panose="02070309020205020404" pitchFamily="49" charset="0"/>
                </a:rPr>
              </a:br>
              <a:r>
                <a:rPr lang="en-US" dirty="0">
                  <a:cs typeface="Courier New" panose="02070309020205020404" pitchFamily="49" charset="0"/>
                </a:rPr>
                <a:t>(cores,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301733"/>
            <a:chOff x="340950" y="-211822"/>
            <a:chExt cx="14717592" cy="302520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7" cy="2686807"/>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Suitable for:</a:t>
              </a:r>
              <a:br>
                <a:rPr lang="en-US" dirty="0">
                  <a:cs typeface="Courier New" panose="02070309020205020404" pitchFamily="49" charset="0"/>
                </a:rPr>
              </a:br>
              <a:r>
                <a:rPr lang="en-US" dirty="0">
                  <a:cs typeface="Courier New" panose="02070309020205020404" pitchFamily="49" charset="0"/>
                </a:rPr>
                <a:t>	pre/post-processing your data</a:t>
              </a:r>
              <a:br>
                <a:rPr lang="en-US" dirty="0">
                  <a:cs typeface="Courier New" panose="02070309020205020404" pitchFamily="49" charset="0"/>
                </a:rPr>
              </a:br>
              <a:r>
                <a:rPr lang="en-US" dirty="0">
                  <a:cs typeface="Courier New" panose="02070309020205020404" pitchFamily="49" charset="0"/>
                </a:rPr>
                <a:t>	prototyping</a:t>
              </a:r>
              <a:br>
                <a:rPr lang="en-US" dirty="0">
                  <a:cs typeface="Courier New" panose="02070309020205020404" pitchFamily="49" charset="0"/>
                </a:rPr>
              </a:br>
              <a:r>
                <a:rPr lang="en-US" dirty="0">
                  <a:cs typeface="Courier New" panose="02070309020205020404" pitchFamily="49" charset="0"/>
                </a:rPr>
                <a:t>	adding figures and text for pedagogical purposes</a:t>
              </a:r>
            </a:p>
            <a:p>
              <a:pPr marL="324000" indent="-324000">
                <a:buBlip>
                  <a:blip r:embed="rId3"/>
                </a:buBlip>
              </a:pPr>
              <a:r>
                <a:rPr lang="en-US" dirty="0">
                  <a:cs typeface="Courier New" panose="02070309020205020404" pitchFamily="49" charset="0"/>
                </a:rPr>
                <a:t>Choose the appropriate cluster, partition and resources</a:t>
              </a:r>
              <a:br>
                <a:rPr lang="en-US" dirty="0">
                  <a:cs typeface="Courier New" panose="02070309020205020404" pitchFamily="49" charset="0"/>
                </a:rPr>
              </a:br>
              <a:r>
                <a:rPr lang="en-US" dirty="0">
                  <a:cs typeface="Courier New" panose="02070309020205020404" pitchFamily="49" charset="0"/>
                </a:rPr>
                <a:t>(cores, memory, GPU)</a:t>
              </a:r>
            </a:p>
            <a:p>
              <a:pPr marL="324000" indent="-324000">
                <a:buBlip>
                  <a:blip r:embed="rId3"/>
                </a:buBlip>
              </a:pPr>
              <a:r>
                <a:rPr lang="en-US" dirty="0">
                  <a:cs typeface="Courier New" panose="02070309020205020404" pitchFamily="49" charset="0"/>
                </a:rPr>
                <a:t>User your own Python/R kernels (next 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578782" y="-211822"/>
              <a:ext cx="2479760"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06099" cy="1224136"/>
            <a:chOff x="340950" y="-211822"/>
            <a:chExt cx="19857709" cy="1121612"/>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83213"/>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The default kernels may not offer the R/Python/… interpreter version or packages you want</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207243" y="-211822"/>
              <a:ext cx="2991416" cy="338400"/>
            </a:xfrm>
            <a:prstGeom prst="rect">
              <a:avLst/>
            </a:prstGeom>
            <a:solidFill>
              <a:srgbClr val="DB6C30"/>
            </a:solidFill>
          </p:spPr>
          <p:txBody>
            <a:bodyPr wrap="square" rtlCol="0">
              <a:spAutoFit/>
            </a:bodyPr>
            <a:lstStyle/>
            <a:p>
              <a:r>
                <a:rPr lang="en-US" dirty="0"/>
                <a:t>Custom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12901" cy="3469029"/>
            <a:chOff x="340950" y="-211822"/>
            <a:chExt cx="19869870"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in </a:t>
              </a:r>
              <a:r>
                <a:rPr lang="nl-BE" dirty="0" err="1">
                  <a:cs typeface="Courier New" panose="02070309020205020404" pitchFamily="49" charset="0"/>
                </a:rPr>
                <a:t>your</a:t>
              </a:r>
              <a:r>
                <a:rPr lang="nl-BE" dirty="0">
                  <a:cs typeface="Courier New" panose="02070309020205020404" pitchFamily="49" charset="0"/>
                </a:rPr>
                <a:t> VSC_DATA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-b –p $VSC_DATA/miniconda3</a:t>
              </a:r>
            </a:p>
            <a:p>
              <a:pPr marL="0" indent="0">
                <a:buNone/>
              </a:pPr>
              <a:r>
                <a:rPr lang="it-IT" dirty="0" err="1">
                  <a:cs typeface="Courier New" panose="02070309020205020404" pitchFamily="49" charset="0"/>
                </a:rPr>
                <a:t>Permanently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736995" y="-211822"/>
              <a:ext cx="3473825" cy="324351"/>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06099" cy="2304255"/>
            <a:chOff x="340950" y="-211822"/>
            <a:chExt cx="19857709"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404739" y="-211822"/>
              <a:ext cx="4793920" cy="338400"/>
            </a:xfrm>
            <a:prstGeom prst="rect">
              <a:avLst/>
            </a:prstGeom>
            <a:solidFill>
              <a:srgbClr val="DB6C30"/>
            </a:solidFill>
          </p:spPr>
          <p:txBody>
            <a:bodyPr wrap="square" rtlCol="0">
              <a:spAutoFit/>
            </a:bodyPr>
            <a:lstStyle/>
            <a:p>
              <a:r>
                <a:rPr lang="en-US" dirty="0"/>
                <a:t>Step 2: Environment setup</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645024"/>
            <a:ext cx="11103810" cy="1156053"/>
            <a:chOff x="385705" y="1839744"/>
            <a:chExt cx="19853615" cy="1059230"/>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178143"/>
              <a:ext cx="19827550" cy="72083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--user --</a:t>
              </a:r>
              <a:r>
                <a:rPr lang="nl-BE" dirty="0" err="1">
                  <a:latin typeface="Courier New" panose="02070309020205020404" pitchFamily="49" charset="0"/>
                  <a:cs typeface="Courier New" panose="02070309020205020404" pitchFamily="49" charset="0"/>
                </a:rPr>
                <a:t>env</a:t>
              </a:r>
              <a:r>
                <a:rPr lang="nl-BE" dirty="0">
                  <a:latin typeface="Courier New" panose="02070309020205020404" pitchFamily="49" charset="0"/>
                  <a:cs typeface="Courier New" panose="02070309020205020404" pitchFamily="49" charset="0"/>
                </a:rPr>
                <a:t> PYTHONPATH "" \</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--display-name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p:txBody>
        </p:sp>
        <p:sp>
          <p:nvSpPr>
            <p:cNvPr id="9" name="TextBox 8">
              <a:extLst>
                <a:ext uri="{FF2B5EF4-FFF2-40B4-BE49-F238E27FC236}">
                  <a16:creationId xmlns:a16="http://schemas.microsoft.com/office/drawing/2014/main" id="{A860ED43-CBEA-5067-CCFC-773E2B5DB310}"/>
                </a:ext>
              </a:extLst>
            </p:cNvPr>
            <p:cNvSpPr txBox="1"/>
            <p:nvPr/>
          </p:nvSpPr>
          <p:spPr>
            <a:xfrm>
              <a:off x="15187899" y="1839744"/>
              <a:ext cx="5051421" cy="338400"/>
            </a:xfrm>
            <a:prstGeom prst="rect">
              <a:avLst/>
            </a:prstGeom>
            <a:solidFill>
              <a:srgbClr val="DB6C30"/>
            </a:solidFill>
          </p:spPr>
          <p:txBody>
            <a:bodyPr wrap="square" rtlCol="0">
              <a:spAutoFit/>
            </a:bodyPr>
            <a:lstStyle/>
            <a:p>
              <a:r>
                <a:rPr lang="en-US" dirty="0"/>
                <a:t>Step 3: Register your kernel</a:t>
              </a:r>
              <a:endParaRPr lang="nl-BE" dirty="0"/>
            </a:p>
          </p:txBody>
        </p:sp>
      </p:grpSp>
      <p:sp>
        <p:nvSpPr>
          <p:cNvPr id="3" name="Tijdelijke aanduiding voor inhoud 2">
            <a:extLst>
              <a:ext uri="{FF2B5EF4-FFF2-40B4-BE49-F238E27FC236}">
                <a16:creationId xmlns:a16="http://schemas.microsoft.com/office/drawing/2014/main" id="{45B5E082-EE51-25B9-D829-1934618D07C8}"/>
              </a:ext>
            </a:extLst>
          </p:cNvPr>
          <p:cNvSpPr txBox="1">
            <a:spLocks/>
          </p:cNvSpPr>
          <p:nvPr/>
        </p:nvSpPr>
        <p:spPr>
          <a:xfrm>
            <a:off x="627693" y="5397053"/>
            <a:ext cx="11089232" cy="786723"/>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err="1">
                <a:cs typeface="Courier New" panose="02070309020205020404" pitchFamily="49" charset="0"/>
              </a:rPr>
              <a:t>Now</a:t>
            </a:r>
            <a:r>
              <a:rPr lang="nl-BE" dirty="0">
                <a:cs typeface="Courier New" panose="02070309020205020404" pitchFamily="49" charset="0"/>
              </a:rPr>
              <a:t> 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endParaRPr lang="nl-BE" dirty="0">
              <a:cs typeface="Courier New" panose="02070309020205020404" pitchFamily="49" charset="0"/>
            </a:endParaRPr>
          </a:p>
          <a:p>
            <a:pPr marL="0" indent="0">
              <a:buNone/>
            </a:pPr>
            <a:r>
              <a:rPr lang="nl-BE" dirty="0" err="1">
                <a:cs typeface="Courier New" panose="02070309020205020404" pitchFamily="49" charset="0"/>
              </a:rPr>
              <a:t>Your</a:t>
            </a:r>
            <a:r>
              <a:rPr lang="nl-BE" dirty="0">
                <a:cs typeface="Courier New" panose="02070309020205020404" pitchFamily="49" charset="0"/>
              </a:rPr>
              <a:t> new </a:t>
            </a:r>
            <a:r>
              <a:rPr lang="nl-BE" dirty="0" err="1">
                <a:cs typeface="Courier New" panose="02070309020205020404" pitchFamily="49" charset="0"/>
              </a:rPr>
              <a:t>kernel</a:t>
            </a:r>
            <a:r>
              <a:rPr lang="nl-BE" dirty="0">
                <a:cs typeface="Courier New" panose="02070309020205020404" pitchFamily="49" charset="0"/>
              </a:rPr>
              <a:t> </a:t>
            </a:r>
            <a:r>
              <a:rPr lang="nl-BE" dirty="0" err="1">
                <a:cs typeface="Courier New" panose="02070309020205020404" pitchFamily="49" charset="0"/>
              </a:rPr>
              <a:t>should</a:t>
            </a:r>
            <a:r>
              <a:rPr lang="nl-BE" dirty="0">
                <a:cs typeface="Courier New" panose="02070309020205020404" pitchFamily="49" charset="0"/>
              </a:rPr>
              <a: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available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10" name="TextBox 9">
            <a:extLst>
              <a:ext uri="{FF2B5EF4-FFF2-40B4-BE49-F238E27FC236}">
                <a16:creationId xmlns:a16="http://schemas.microsoft.com/office/drawing/2014/main" id="{7C0A0086-0C17-C951-1205-2817B5062F51}"/>
              </a:ext>
            </a:extLst>
          </p:cNvPr>
          <p:cNvSpPr txBox="1"/>
          <p:nvPr/>
        </p:nvSpPr>
        <p:spPr>
          <a:xfrm>
            <a:off x="8688288" y="5023278"/>
            <a:ext cx="3050263" cy="369332"/>
          </a:xfrm>
          <a:prstGeom prst="rect">
            <a:avLst/>
          </a:prstGeom>
          <a:solidFill>
            <a:srgbClr val="DB6C30"/>
          </a:solidFill>
        </p:spPr>
        <p:txBody>
          <a:bodyPr wrap="square" rtlCol="0">
            <a:spAutoFit/>
          </a:bodyPr>
          <a:lstStyle/>
          <a:p>
            <a:r>
              <a:rPr lang="en-US" dirty="0"/>
              <a:t>Step 4: Launching </a:t>
            </a:r>
            <a:r>
              <a:rPr lang="en-US" dirty="0" err="1"/>
              <a:t>Jupyter</a:t>
            </a:r>
            <a:r>
              <a:rPr lang="en-US" dirty="0"/>
              <a:t> Lab</a:t>
            </a:r>
            <a:endParaRPr lang="nl-BE" dirty="0"/>
          </a:p>
        </p:txBody>
      </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67</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apps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Use of the interactive partitions is free of charge and is a good choice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RStudio IDE as a job</a:t>
              </a:r>
              <a:endParaRPr lang="nl-BE" dirty="0"/>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A2887-D3DE-960E-2B63-3ACB78A3A04B}"/>
            </a:ext>
          </a:extLst>
        </p:cNvPr>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728CE920-DB38-FFDC-AB7D-A78380EF903A}"/>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68</a:t>
            </a:fld>
            <a:endParaRPr lang="nl-BE" sz="900" dirty="0">
              <a:solidFill>
                <a:schemeClr val="bg1"/>
              </a:solidFill>
            </a:endParaRPr>
          </a:p>
        </p:txBody>
      </p:sp>
      <p:sp>
        <p:nvSpPr>
          <p:cNvPr id="11" name="Rectangle 2">
            <a:extLst>
              <a:ext uri="{FF2B5EF4-FFF2-40B4-BE49-F238E27FC236}">
                <a16:creationId xmlns:a16="http://schemas.microsoft.com/office/drawing/2014/main" id="{E6162E6C-64C7-4E23-2F29-0849B258559A}"/>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apps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1E45867D-D9C5-EA18-581D-06F2CD93B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17" name="Tijdelijke aanduiding voor inhoud 2">
            <a:extLst>
              <a:ext uri="{FF2B5EF4-FFF2-40B4-BE49-F238E27FC236}">
                <a16:creationId xmlns:a16="http://schemas.microsoft.com/office/drawing/2014/main" id="{B668347F-A21F-7E75-7BCF-4AC94665D958}"/>
              </a:ext>
            </a:extLst>
          </p:cNvPr>
          <p:cNvSpPr txBox="1">
            <a:spLocks/>
          </p:cNvSpPr>
          <p:nvPr/>
        </p:nvSpPr>
        <p:spPr>
          <a:xfrm>
            <a:off x="2508226" y="1337389"/>
            <a:ext cx="8544352" cy="1639553"/>
          </a:xfrm>
          <a:prstGeom prst="rect">
            <a:avLst/>
          </a:prstGeom>
          <a:ln w="28575">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PyCharm IDE as a job</a:t>
            </a:r>
          </a:p>
          <a:p>
            <a:pPr marL="0" indent="0">
              <a:buNone/>
            </a:pPr>
            <a:r>
              <a:rPr lang="en-US" dirty="0"/>
              <a:t>Develop, deploy and debug your Python workflow directly on HPC</a:t>
            </a:r>
          </a:p>
          <a:p>
            <a:pPr marL="0" indent="0">
              <a:buNone/>
            </a:pPr>
            <a:r>
              <a:rPr lang="en-US" dirty="0"/>
              <a:t>Use Python environment based on Conda or virtual environments</a:t>
            </a:r>
          </a:p>
        </p:txBody>
      </p:sp>
      <p:sp>
        <p:nvSpPr>
          <p:cNvPr id="7" name="Tijdelijke aanduiding voor inhoud 2">
            <a:extLst>
              <a:ext uri="{FF2B5EF4-FFF2-40B4-BE49-F238E27FC236}">
                <a16:creationId xmlns:a16="http://schemas.microsoft.com/office/drawing/2014/main" id="{84C8BBD9-1229-1F80-A2EF-3CCD17A318E3}"/>
              </a:ext>
            </a:extLst>
          </p:cNvPr>
          <p:cNvSpPr txBox="1">
            <a:spLocks/>
          </p:cNvSpPr>
          <p:nvPr/>
        </p:nvSpPr>
        <p:spPr>
          <a:xfrm>
            <a:off x="2508226" y="3222267"/>
            <a:ext cx="8544352" cy="132176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Use Fluent for CFD simulations (single-node)</a:t>
            </a:r>
            <a:endParaRPr lang="nl-BE" dirty="0"/>
          </a:p>
          <a:p>
            <a:pPr marL="0" indent="0">
              <a:buNone/>
            </a:pPr>
            <a:r>
              <a:rPr lang="en-US" dirty="0"/>
              <a:t>You need to be in a license group before being able to see the app logo</a:t>
            </a:r>
          </a:p>
          <a:p>
            <a:pPr marL="0" indent="0">
              <a:buNone/>
            </a:pPr>
            <a:r>
              <a:rPr lang="en-US" dirty="0"/>
              <a:t>Contact your supervisor to help you joining an existing license group</a:t>
            </a:r>
          </a:p>
        </p:txBody>
      </p:sp>
      <p:sp>
        <p:nvSpPr>
          <p:cNvPr id="18" name="Tijdelijke aanduiding voor inhoud 2">
            <a:extLst>
              <a:ext uri="{FF2B5EF4-FFF2-40B4-BE49-F238E27FC236}">
                <a16:creationId xmlns:a16="http://schemas.microsoft.com/office/drawing/2014/main" id="{68B28F2D-E55C-5ABC-6D01-498195168628}"/>
              </a:ext>
            </a:extLst>
          </p:cNvPr>
          <p:cNvSpPr txBox="1">
            <a:spLocks/>
          </p:cNvSpPr>
          <p:nvPr/>
        </p:nvSpPr>
        <p:spPr>
          <a:xfrm>
            <a:off x="2508226" y="4857867"/>
            <a:ext cx="8544352" cy="124912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Use RAPIDS for accelerated data types and functionalities from NumPy, Pandas (and more) on GPUs</a:t>
            </a:r>
          </a:p>
        </p:txBody>
      </p:sp>
      <p:pic>
        <p:nvPicPr>
          <p:cNvPr id="3" name="Picture 2">
            <a:extLst>
              <a:ext uri="{FF2B5EF4-FFF2-40B4-BE49-F238E27FC236}">
                <a16:creationId xmlns:a16="http://schemas.microsoft.com/office/drawing/2014/main" id="{42651972-03F2-36DE-8391-563105CD016F}"/>
              </a:ext>
            </a:extLst>
          </p:cNvPr>
          <p:cNvPicPr>
            <a:picLocks noChangeAspect="1"/>
          </p:cNvPicPr>
          <p:nvPr/>
        </p:nvPicPr>
        <p:blipFill>
          <a:blip r:embed="rId3"/>
          <a:stretch>
            <a:fillRect/>
          </a:stretch>
        </p:blipFill>
        <p:spPr>
          <a:xfrm>
            <a:off x="986719" y="1496731"/>
            <a:ext cx="1219263" cy="1320868"/>
          </a:xfrm>
          <a:prstGeom prst="rect">
            <a:avLst/>
          </a:prstGeom>
        </p:spPr>
      </p:pic>
      <p:pic>
        <p:nvPicPr>
          <p:cNvPr id="8" name="Picture 7">
            <a:extLst>
              <a:ext uri="{FF2B5EF4-FFF2-40B4-BE49-F238E27FC236}">
                <a16:creationId xmlns:a16="http://schemas.microsoft.com/office/drawing/2014/main" id="{52089419-98DD-86B7-BF6D-81835AB453F3}"/>
              </a:ext>
            </a:extLst>
          </p:cNvPr>
          <p:cNvPicPr>
            <a:picLocks noChangeAspect="1"/>
          </p:cNvPicPr>
          <p:nvPr/>
        </p:nvPicPr>
        <p:blipFill>
          <a:blip r:embed="rId4"/>
          <a:stretch>
            <a:fillRect/>
          </a:stretch>
        </p:blipFill>
        <p:spPr>
          <a:xfrm>
            <a:off x="1012013" y="3203153"/>
            <a:ext cx="1187511" cy="1301817"/>
          </a:xfrm>
          <a:prstGeom prst="rect">
            <a:avLst/>
          </a:prstGeom>
        </p:spPr>
      </p:pic>
      <p:pic>
        <p:nvPicPr>
          <p:cNvPr id="10" name="Picture 9">
            <a:extLst>
              <a:ext uri="{FF2B5EF4-FFF2-40B4-BE49-F238E27FC236}">
                <a16:creationId xmlns:a16="http://schemas.microsoft.com/office/drawing/2014/main" id="{ACC1B0CA-1353-B036-6CFC-2CE66E56CCBB}"/>
              </a:ext>
            </a:extLst>
          </p:cNvPr>
          <p:cNvPicPr>
            <a:picLocks noChangeAspect="1"/>
          </p:cNvPicPr>
          <p:nvPr/>
        </p:nvPicPr>
        <p:blipFill>
          <a:blip r:embed="rId5"/>
          <a:stretch>
            <a:fillRect/>
          </a:stretch>
        </p:blipFill>
        <p:spPr>
          <a:xfrm>
            <a:off x="1002487" y="4831522"/>
            <a:ext cx="1206562" cy="1301817"/>
          </a:xfrm>
          <a:prstGeom prst="rect">
            <a:avLst/>
          </a:prstGeom>
        </p:spPr>
      </p:pic>
    </p:spTree>
    <p:extLst>
      <p:ext uri="{BB962C8B-B14F-4D97-AF65-F5344CB8AC3E}">
        <p14:creationId xmlns:p14="http://schemas.microsoft.com/office/powerpoint/2010/main" val="146108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346845"/>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for most apps: </a:t>
            </a:r>
            <a:r>
              <a:rPr lang="en-US" i="1" dirty="0"/>
              <a:t>interactive</a:t>
            </a:r>
            <a:br>
              <a:rPr lang="en-US" dirty="0"/>
            </a:br>
            <a:r>
              <a:rPr lang="en-US" dirty="0"/>
              <a:t> (interactive: max 8 cores, 1 GPU instance, 16 </a:t>
            </a:r>
            <a:r>
              <a:rPr lang="en-US" dirty="0" err="1"/>
              <a:t>hr</a:t>
            </a:r>
            <a:r>
              <a:rPr lang="en-US" dirty="0"/>
              <a:t>)</a:t>
            </a:r>
          </a:p>
          <a:p>
            <a:pPr marL="324000" indent="-324000">
              <a:buBlip>
                <a:blip r:embed="rId2"/>
              </a:buBlip>
            </a:pPr>
            <a:r>
              <a:rPr lang="en-US" dirty="0"/>
              <a:t> Default resources:</a:t>
            </a:r>
            <a:br>
              <a:rPr lang="en-US" dirty="0"/>
            </a:br>
            <a:r>
              <a:rPr lang="en-US" dirty="0"/>
              <a:t> 1 core, 1 hour, 3400 MB RAM, no GPU</a:t>
            </a:r>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69</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38408" y="2051612"/>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742120" y="2310154"/>
            <a:ext cx="1465448"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r>
              <a:rPr kumimoji="0" lang="en-US" sz="1100" b="0" i="0" u="none" strike="noStrike" kern="1200" cap="none" spc="30" normalizeH="0" baseline="0" noProof="0" dirty="0">
                <a:ln>
                  <a:noFill/>
                </a:ln>
                <a:solidFill>
                  <a:srgbClr val="FFFFFF"/>
                </a:solidFill>
                <a:effectLst/>
                <a:uLnTx/>
                <a:uFillTx/>
                <a:latin typeface="Calibri"/>
                <a:ea typeface="+mn-ea"/>
                <a:cs typeface="Calibri"/>
              </a:rPr>
              <a:t> - Vlaanderen</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4" name="object 54"/>
          <p:cNvSpPr txBox="1"/>
          <p:nvPr/>
        </p:nvSpPr>
        <p:spPr>
          <a:xfrm>
            <a:off x="2927648" y="2094130"/>
            <a:ext cx="1422445"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r>
              <a:rPr lang="en-US" sz="1100" spc="30" dirty="0">
                <a:solidFill>
                  <a:srgbClr val="FFFFFF"/>
                </a:solidFill>
                <a:latin typeface="Calibri"/>
                <a:cs typeface="Calibri"/>
              </a:rPr>
              <a:t> - Vlaanderen</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64152" y="2276872"/>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63562" y="4221088"/>
            <a:ext cx="1724126"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a:t>
            </a:r>
          </a:p>
        </p:txBody>
      </p:sp>
      <p:sp>
        <p:nvSpPr>
          <p:cNvPr id="6" name="Slide Number Placeholder 5"/>
          <p:cNvSpPr>
            <a:spLocks noGrp="1"/>
          </p:cNvSpPr>
          <p:nvPr>
            <p:ph type="sldNum" sz="quarter" idx="12"/>
          </p:nvPr>
        </p:nvSpPr>
        <p:spPr/>
        <p:txBody>
          <a:bodyPr/>
          <a:lstStyle/>
          <a:p>
            <a:fld id="{A2912448-FEEC-49E8-9588-2DF1F90D57C2}" type="slidenum">
              <a:rPr lang="en-US" smtClean="0"/>
              <a:t>70</a:t>
            </a:fld>
            <a:endParaRPr lang="en-US"/>
          </a:p>
        </p:txBody>
      </p:sp>
    </p:spTree>
    <p:extLst>
      <p:ext uri="{BB962C8B-B14F-4D97-AF65-F5344CB8AC3E}">
        <p14:creationId xmlns:p14="http://schemas.microsoft.com/office/powerpoint/2010/main" val="164899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145018"/>
            <a:ext cx="10515600" cy="2644022"/>
          </a:xfrm>
        </p:spPr>
        <p:txBody>
          <a:bodyPr>
            <a:noAutofit/>
          </a:bodyPr>
          <a:lstStyle/>
          <a:p>
            <a:pPr marL="172800" indent="-324000">
              <a:buBlip>
                <a:blip r:embed="rId2"/>
              </a:buBlip>
            </a:pPr>
            <a:r>
              <a:rPr lang="en-US" sz="2000" dirty="0"/>
              <a:t>OS: Rocky Linux 8.10</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i="1" dirty="0"/>
              <a:t>intel</a:t>
            </a:r>
            <a:r>
              <a:rPr lang="en-US" sz="1600" dirty="0"/>
              <a:t>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i="1" dirty="0" err="1"/>
              <a:t>foss</a:t>
            </a:r>
            <a:r>
              <a:rPr lang="en-US" sz="1600" dirty="0"/>
              <a:t>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onwards; on </a:t>
            </a:r>
            <a:r>
              <a:rPr lang="en-US" sz="1600" dirty="0" err="1"/>
              <a:t>wICE</a:t>
            </a:r>
            <a:r>
              <a:rPr lang="en-US" sz="1600" dirty="0"/>
              <a:t> from 2021a onwards</a:t>
            </a:r>
          </a:p>
          <a:p>
            <a:pPr marL="172800" indent="-324000">
              <a:buBlip>
                <a:blip r:embed="rId2"/>
              </a:buBlip>
            </a:pPr>
            <a:r>
              <a:rPr lang="en-US" sz="2000" dirty="0"/>
              <a:t>Note: not all toolchains are compatible with each other (conflicting dependencies)</a:t>
            </a:r>
            <a:br>
              <a:rPr lang="en-US" sz="2000" dirty="0"/>
            </a:br>
            <a:r>
              <a:rPr lang="en-US" sz="2000" dirty="0"/>
              <a:t>   For example, </a:t>
            </a:r>
            <a:r>
              <a:rPr lang="en-US" sz="2000" b="1" dirty="0"/>
              <a:t>never mix …-</a:t>
            </a:r>
            <a:r>
              <a:rPr lang="en-US" sz="2000" b="1" i="1" dirty="0" err="1"/>
              <a:t>foss</a:t>
            </a:r>
            <a:r>
              <a:rPr lang="en-US" sz="2000" b="1" dirty="0"/>
              <a:t>-… and …-</a:t>
            </a:r>
            <a:r>
              <a:rPr lang="en-US" sz="2000" b="1" i="1" dirty="0"/>
              <a:t>intel</a:t>
            </a:r>
            <a:r>
              <a:rPr lang="en-US" sz="2000" b="1" dirty="0"/>
              <a:t>-… </a:t>
            </a:r>
            <a:r>
              <a:rPr lang="en-US" sz="2000" dirty="0"/>
              <a:t>modules</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88350082"/>
              </p:ext>
            </p:extLst>
          </p:nvPr>
        </p:nvGraphicFramePr>
        <p:xfrm>
          <a:off x="610662" y="3771096"/>
          <a:ext cx="10515600" cy="2682240"/>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288019">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288019">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288019">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288019">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288019">
                <a:tc>
                  <a:txBody>
                    <a:bodyPr/>
                    <a:lstStyle/>
                    <a:p>
                      <a:r>
                        <a:rPr lang="en-US" sz="1600" dirty="0">
                          <a:latin typeface="Courier New" panose="02070309020205020404" pitchFamily="49" charset="0"/>
                          <a:cs typeface="Courier New" panose="02070309020205020404" pitchFamily="49" charset="0"/>
                        </a:rPr>
                        <a:t>module load Python/3.12.3-GCCcore-13.3.0</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288019">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288019">
                <a:tc>
                  <a:txBody>
                    <a:bodyPr/>
                    <a:lstStyle/>
                    <a:p>
                      <a:r>
                        <a:rPr lang="en-US" sz="1600" dirty="0">
                          <a:latin typeface="Courier New" panose="02070309020205020404" pitchFamily="49" charset="0"/>
                          <a:cs typeface="Courier New" panose="02070309020205020404" pitchFamily="49" charset="0"/>
                        </a:rPr>
                        <a:t>module unload Python/3.12.3-GCCcore-13.3.0</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288019">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Centrally installed modules</a:t>
            </a:r>
            <a:endParaRPr lang="pl-PL" altLang="en-US" sz="3200" dirty="0"/>
          </a:p>
        </p:txBody>
      </p:sp>
    </p:spTree>
    <p:extLst>
      <p:ext uri="{BB962C8B-B14F-4D97-AF65-F5344CB8AC3E}">
        <p14:creationId xmlns:p14="http://schemas.microsoft.com/office/powerpoint/2010/main" val="212837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3611084"/>
          </a:xfrm>
          <a:ln w="25400">
            <a:solidFill>
              <a:schemeClr val="accent5"/>
            </a:solidFill>
          </a:ln>
        </p:spPr>
        <p:txBody>
          <a:bodyPr anchor="ctr">
            <a:normAutofit/>
          </a:bodyPr>
          <a:lstStyle/>
          <a:p>
            <a:pPr marL="324000" indent="-324000">
              <a:buBlip>
                <a:blip r:embed="rId2"/>
              </a:buBlip>
            </a:pPr>
            <a:r>
              <a:rPr lang="en-US" sz="2000" dirty="0"/>
              <a:t>If you need a software package that is not yet available as a module,</a:t>
            </a:r>
            <a:br>
              <a:rPr lang="en-US" sz="2000" dirty="0"/>
            </a:br>
            <a:r>
              <a:rPr lang="en-US" sz="2000" dirty="0"/>
              <a:t>you can ask us to provide it</a:t>
            </a:r>
          </a:p>
          <a:p>
            <a:pPr marL="666900" lvl="1" indent="-324000">
              <a:buBlip>
                <a:blip r:embed="rId2"/>
              </a:buBlip>
            </a:pPr>
            <a:r>
              <a:rPr lang="en-US" dirty="0"/>
              <a:t>For Python and R packages, however, we prefer that you install it yourself</a:t>
            </a:r>
          </a:p>
          <a:p>
            <a:pPr marL="666900" lvl="1" indent="-324000">
              <a:buBlip>
                <a:blip r:embed="rId2"/>
              </a:buBlip>
            </a:pPr>
            <a:r>
              <a:rPr lang="en-US" sz="1700" dirty="0"/>
              <a:t>Read more about </a:t>
            </a:r>
            <a:r>
              <a:rPr lang="en-US" sz="1700" dirty="0">
                <a:hlinkClick r:id="rId3"/>
              </a:rPr>
              <a:t>Python Package Management</a:t>
            </a:r>
            <a:endParaRPr lang="en-US" sz="1700" dirty="0"/>
          </a:p>
          <a:p>
            <a:pPr marL="666900" lvl="1" indent="-324000">
              <a:buBlip>
                <a:blip r:embed="rId2"/>
              </a:buBlip>
            </a:pPr>
            <a:r>
              <a:rPr lang="en-US" sz="1700" dirty="0"/>
              <a:t>Read more about </a:t>
            </a:r>
            <a:r>
              <a:rPr lang="en-US" sz="1700" dirty="0">
                <a:hlinkClick r:id="rId4"/>
              </a:rPr>
              <a:t>R Package Management</a:t>
            </a:r>
            <a:endParaRPr lang="en-US" sz="1700" dirty="0"/>
          </a:p>
          <a:p>
            <a:pPr marL="666900" lvl="1" indent="-324000">
              <a:buBlip>
                <a:blip r:embed="rId2"/>
              </a:buBlip>
            </a:pPr>
            <a:endParaRPr lang="en-US" sz="1700" dirty="0"/>
          </a:p>
          <a:p>
            <a:pPr marL="324000" indent="-324000">
              <a:buBlip>
                <a:blip r:embed="rId2"/>
              </a:buBlip>
            </a:pPr>
            <a:r>
              <a:rPr lang="en-US" sz="2000" dirty="0"/>
              <a:t>If you want to compile software yourself:</a:t>
            </a:r>
          </a:p>
          <a:p>
            <a:pPr marL="666900" lvl="1" indent="-324000">
              <a:buBlip>
                <a:blip r:embed="rId2"/>
              </a:buBlip>
            </a:pPr>
            <a:r>
              <a:rPr lang="en-US" dirty="0"/>
              <a:t>Best install it in your VSC_DATA </a:t>
            </a:r>
          </a:p>
          <a:p>
            <a:pPr marL="666900" lvl="1" indent="-324000">
              <a:buBlip>
                <a:blip r:embed="rId2"/>
              </a:buBlip>
            </a:pPr>
            <a:r>
              <a:rPr lang="en-US" dirty="0"/>
              <a:t>Use </a:t>
            </a:r>
            <a:r>
              <a:rPr lang="en-US" i="1" dirty="0"/>
              <a:t>intel</a:t>
            </a:r>
            <a:r>
              <a:rPr lang="en-US" dirty="0"/>
              <a:t> or </a:t>
            </a:r>
            <a:r>
              <a:rPr lang="en-US" i="1" dirty="0" err="1"/>
              <a:t>foss</a:t>
            </a:r>
            <a:r>
              <a:rPr lang="en-US" dirty="0"/>
              <a:t> toolchains</a:t>
            </a:r>
          </a:p>
          <a:p>
            <a:pPr marL="666900" lvl="1" indent="-324000">
              <a:buBlip>
                <a:blip r:embed="rId2"/>
              </a:buBlip>
            </a:pPr>
            <a:r>
              <a:rPr lang="en-US" dirty="0"/>
              <a:t>Compile your code on a compute node (with interactive job)</a:t>
            </a:r>
          </a:p>
          <a:p>
            <a:pPr marL="666900" lvl="1" indent="-324000">
              <a:buBlip>
                <a:blip r:embed="rId2"/>
              </a:buBlip>
            </a:pPr>
            <a:r>
              <a:rPr lang="en-US" dirty="0"/>
              <a:t>If you run into problems, don’t hesitate to contact us</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72</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83432" y="4140369"/>
            <a:ext cx="357597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73</a:t>
            </a:fld>
            <a:endParaRPr lang="en-US"/>
          </a:p>
        </p:txBody>
      </p:sp>
    </p:spTree>
    <p:extLst>
      <p:ext uri="{BB962C8B-B14F-4D97-AF65-F5344CB8AC3E}">
        <p14:creationId xmlns:p14="http://schemas.microsoft.com/office/powerpoint/2010/main" val="3527351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12291" name="Rectangle 3"/>
          <p:cNvSpPr>
            <a:spLocks noGrp="1" noChangeArrowheads="1"/>
          </p:cNvSpPr>
          <p:nvPr>
            <p:ph idx="1"/>
          </p:nvPr>
        </p:nvSpPr>
        <p:spPr>
          <a:xfrm>
            <a:off x="720000" y="1155724"/>
            <a:ext cx="8544352" cy="3281388"/>
          </a:xfrm>
          <a:ln w="25400">
            <a:solidFill>
              <a:schemeClr val="accent5"/>
            </a:solidFill>
          </a:ln>
        </p:spPr>
        <p:txBody>
          <a:bodyPr anchor="ct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allocate?</a:t>
            </a:r>
          </a:p>
          <a:p>
            <a:pPr marL="324000" indent="-324000">
              <a:buClr>
                <a:srgbClr val="DB6C30"/>
              </a:buClr>
              <a:buBlip>
                <a:blip r:embed="rId2"/>
              </a:buBlip>
            </a:pPr>
            <a:r>
              <a:rPr lang="en-US" b="1" dirty="0"/>
              <a:t>Cores</a:t>
            </a:r>
            <a:r>
              <a:rPr lang="en-US" dirty="0"/>
              <a:t>: how many cores per node to allocate?</a:t>
            </a:r>
          </a:p>
          <a:p>
            <a:pPr marL="324000" indent="-324000">
              <a:buClr>
                <a:srgbClr val="DB6C30"/>
              </a:buClr>
              <a:buBlip>
                <a:blip r:embed="rId2"/>
              </a:buBlip>
            </a:pPr>
            <a:r>
              <a:rPr lang="en-US" b="1" dirty="0"/>
              <a:t>Memory</a:t>
            </a:r>
            <a:r>
              <a:rPr lang="en-US" dirty="0"/>
              <a:t>: how much CPU memory to allocate?</a:t>
            </a:r>
          </a:p>
          <a:p>
            <a:pPr marL="324000" indent="-324000">
              <a:buClr>
                <a:srgbClr val="DB6C30"/>
              </a:buClr>
              <a:buBlip>
                <a:blip r:embed="rId2"/>
              </a:buBlip>
            </a:pPr>
            <a:r>
              <a:rPr lang="en-US" b="1" dirty="0"/>
              <a:t>Partition</a:t>
            </a:r>
            <a:r>
              <a:rPr lang="en-US" dirty="0"/>
              <a:t>: batch, </a:t>
            </a:r>
            <a:r>
              <a:rPr lang="en-US" dirty="0" err="1"/>
              <a:t>gpu</a:t>
            </a:r>
            <a:r>
              <a:rPr lang="en-US" dirty="0"/>
              <a:t>, </a:t>
            </a:r>
            <a:r>
              <a:rPr lang="en-US" dirty="0" err="1"/>
              <a:t>bigmem</a:t>
            </a:r>
            <a:r>
              <a:rPr lang="en-US" dirty="0"/>
              <a:t>, …?</a:t>
            </a:r>
            <a:endParaRPr lang="en-US" b="1" dirty="0"/>
          </a:p>
          <a:p>
            <a:pPr marL="324000" indent="-324000">
              <a:buClr>
                <a:srgbClr val="DB6C30"/>
              </a:buClr>
              <a:buBlip>
                <a:blip r:embed="rId2"/>
              </a:buBlip>
            </a:pPr>
            <a:r>
              <a:rPr lang="en-US" b="1" dirty="0" err="1"/>
              <a:t>Walltime</a:t>
            </a:r>
            <a:r>
              <a:rPr lang="en-US" dirty="0"/>
              <a:t>: how long to allocate the resources?</a:t>
            </a:r>
          </a:p>
          <a:p>
            <a:pPr marL="324000" indent="-324000">
              <a:buClr>
                <a:srgbClr val="DB6C30"/>
              </a:buClr>
              <a:buBlip>
                <a:blip r:embed="rId2"/>
              </a:buBlip>
            </a:pPr>
            <a:r>
              <a:rPr lang="en-US" b="1" dirty="0"/>
              <a:t>Storage</a:t>
            </a:r>
            <a:r>
              <a:rPr lang="en-US" dirty="0"/>
              <a:t>: how much storage (data, scratch, </a:t>
            </a:r>
            <a:r>
              <a:rPr lang="en-US" dirty="0" err="1"/>
              <a:t>etc</a:t>
            </a:r>
            <a:r>
              <a:rPr lang="en-US" dirty="0"/>
              <a:t>) will the job require?</a:t>
            </a:r>
          </a:p>
          <a:p>
            <a:pPr marL="324000" indent="-324000">
              <a:buClr>
                <a:srgbClr val="DB6C30"/>
              </a:buClr>
              <a:buBlip>
                <a:blip r:embed="rId2"/>
              </a:buBlip>
            </a:pPr>
            <a:r>
              <a:rPr lang="en-US" b="1" dirty="0"/>
              <a:t>Credits</a:t>
            </a:r>
            <a:r>
              <a:rPr lang="en-US" dirty="0"/>
              <a:t>: how many compute credits will the job consume?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g</a:t>
            </a:r>
            <a:r>
              <a:rPr lang="pl-PL" altLang="en-US" sz="3200" dirty="0"/>
              <a:t>lossary</a:t>
            </a:r>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12291" name="Rectangle 3"/>
          <p:cNvSpPr>
            <a:spLocks noGrp="1" noChangeArrowheads="1"/>
          </p:cNvSpPr>
          <p:nvPr>
            <p:ph idx="1"/>
          </p:nvPr>
        </p:nvSpPr>
        <p:spPr>
          <a:xfrm>
            <a:off x="720000" y="1144622"/>
            <a:ext cx="8544352" cy="3281388"/>
          </a:xfrm>
          <a:ln w="25400">
            <a:solidFill>
              <a:schemeClr val="accent5"/>
            </a:solidFill>
          </a:ln>
        </p:spPr>
        <p:txBody>
          <a:bodyPr anchor="ctr"/>
          <a:lstStyle/>
          <a:p>
            <a:pPr marL="324000" indent="-324000">
              <a:buClr>
                <a:srgbClr val="DB6C30"/>
              </a:buClr>
              <a:buBlip>
                <a:blip r:embed="rId2"/>
              </a:buBlip>
            </a:pPr>
            <a:r>
              <a:rPr lang="en-US" b="1" dirty="0"/>
              <a:t>Cluster:</a:t>
            </a:r>
            <a:r>
              <a:rPr lang="en-US" dirty="0"/>
              <a:t> the cluster associated with the node you’re on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Memory: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typically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0" name="Rectangle 2"/>
          <p:cNvSpPr>
            <a:spLocks noGrp="1" noChangeArrowheads="1"/>
          </p:cNvSpPr>
          <p:nvPr>
            <p:ph type="title"/>
          </p:nvPr>
        </p:nvSpPr>
        <p:spPr>
          <a:xfrm>
            <a:off x="335360" y="431077"/>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005064"/>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348880"/>
            <a:ext cx="2880320" cy="1232507"/>
          </a:xfrm>
          <a:prstGeom prst="rect">
            <a:avLst/>
          </a:prstGeom>
          <a:ln w="38100">
            <a:solidFill>
              <a:schemeClr val="tx1"/>
            </a:solidFill>
          </a:ln>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Multithreaded application</a:t>
            </a:r>
            <a:br>
              <a:rPr lang="en-US" altLang="en-US" sz="2400" dirty="0"/>
            </a:br>
            <a:r>
              <a:rPr lang="en-US" altLang="en-US" sz="2000" dirty="0"/>
              <a:t>N threads on N cores</a:t>
            </a:r>
            <a:br>
              <a:rPr lang="en-US" altLang="en-US" sz="2000" dirty="0"/>
            </a:br>
            <a:r>
              <a:rPr lang="en-US" altLang="en-US" sz="2000" dirty="0"/>
              <a:t>on </a:t>
            </a:r>
            <a:r>
              <a:rPr lang="en-US" altLang="en-US" sz="2000" b="1" dirty="0"/>
              <a:t>1 node</a:t>
            </a:r>
            <a:endParaRPr lang="en-US" altLang="en-US" sz="2000" dirty="0"/>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83294"/>
            <a:ext cx="2880320" cy="1682010"/>
          </a:xfrm>
          <a:prstGeom prst="rect">
            <a:avLst/>
          </a:prstGeom>
          <a:ln w="38100">
            <a:solidFill>
              <a:schemeClr val="tx1"/>
            </a:solidFill>
          </a:ln>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application</a:t>
            </a:r>
            <a:br>
              <a:rPr lang="en-US" altLang="en-US" sz="2400" dirty="0"/>
            </a:br>
            <a:r>
              <a:rPr lang="en-US" altLang="en-US" sz="2000" dirty="0"/>
              <a:t>Many processes on </a:t>
            </a:r>
          </a:p>
          <a:p>
            <a:r>
              <a:rPr lang="en-US" altLang="en-US" sz="2000" dirty="0"/>
              <a:t>multiple cores,</a:t>
            </a:r>
            <a:br>
              <a:rPr lang="en-US" altLang="en-US" sz="2000" dirty="0"/>
            </a:br>
            <a:r>
              <a:rPr lang="en-US" altLang="en-US" sz="2000" dirty="0"/>
              <a:t>possibly spread over multiple 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725144"/>
            <a:ext cx="10875189" cy="1211362"/>
            <a:chOff x="621409" y="3704029"/>
            <a:chExt cx="10875189" cy="1211362"/>
          </a:xfrm>
        </p:grpSpPr>
        <p:sp>
          <p:nvSpPr>
            <p:cNvPr id="15" name="TextBox 14"/>
            <p:cNvSpPr txBox="1"/>
            <p:nvPr/>
          </p:nvSpPr>
          <p:spPr>
            <a:xfrm>
              <a:off x="621409" y="3992061"/>
              <a:ext cx="10875189" cy="923330"/>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a:t>
              </a:r>
              <a:br>
                <a:rPr lang="en-US" dirty="0"/>
              </a:br>
              <a:r>
                <a:rPr lang="en-US" dirty="0"/>
                <a:t>   </a:t>
              </a:r>
              <a:r>
                <a:rPr lang="en-US" dirty="0">
                  <a:latin typeface="Courier New" panose="02070309020205020404" pitchFamily="49" charset="0"/>
                  <a:cs typeface="Courier New" panose="02070309020205020404" pitchFamily="49" charset="0"/>
                </a:rPr>
                <a:t>-n 1 -t 01:00:00 –p batch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=3400M</a:t>
              </a:r>
            </a:p>
          </p:txBody>
        </p:sp>
        <p:sp>
          <p:nvSpPr>
            <p:cNvPr id="4" name="Rectangle 3"/>
            <p:cNvSpPr/>
            <p:nvPr/>
          </p:nvSpPr>
          <p:spPr>
            <a:xfrm>
              <a:off x="10128448" y="3704029"/>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an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Credit account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79</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3522078" y="297423"/>
            <a:ext cx="2635991" cy="695028"/>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Extensive set of courses every academic year</a:t>
            </a:r>
            <a:endParaRPr lang="nl-BE" sz="1600" dirty="0"/>
          </a:p>
        </p:txBody>
      </p:sp>
      <p:sp>
        <p:nvSpPr>
          <p:cNvPr id="7" name="Rounded Rectangular Callout 6"/>
          <p:cNvSpPr/>
          <p:nvPr/>
        </p:nvSpPr>
        <p:spPr>
          <a:xfrm>
            <a:off x="6384032" y="302527"/>
            <a:ext cx="5400600" cy="695028"/>
          </a:xfrm>
          <a:prstGeom prst="wedgeRoundRectCallout">
            <a:avLst>
              <a:gd name="adj1" fmla="val -21120"/>
              <a:gd name="adj2" fmla="val 1716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Links to the VSC </a:t>
            </a:r>
            <a:r>
              <a:rPr lang="en-US" sz="1600" b="1" dirty="0"/>
              <a:t>account page</a:t>
            </a:r>
            <a:r>
              <a:rPr lang="en-US" sz="1600" dirty="0"/>
              <a:t> and the VSC </a:t>
            </a:r>
            <a:r>
              <a:rPr lang="en-US" sz="1600" b="1" dirty="0"/>
              <a:t>documentation</a:t>
            </a:r>
            <a:br>
              <a:rPr lang="en-US" sz="1600" dirty="0"/>
            </a:br>
            <a:r>
              <a:rPr lang="en-US" sz="1600" dirty="0"/>
              <a:t>(answers &gt;80% of your questions!)</a:t>
            </a:r>
            <a:endParaRPr lang="nl-BE" sz="1600" dirty="0"/>
          </a:p>
        </p:txBody>
      </p:sp>
      <p:sp>
        <p:nvSpPr>
          <p:cNvPr id="10" name="Rounded Rectangular Callout 9"/>
          <p:cNvSpPr/>
          <p:nvPr/>
        </p:nvSpPr>
        <p:spPr>
          <a:xfrm>
            <a:off x="191344" y="298003"/>
            <a:ext cx="3096344" cy="699552"/>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Visit </a:t>
            </a:r>
            <a:r>
              <a:rPr lang="en-US" sz="2000" b="1" dirty="0">
                <a:hlinkClick r:id="rId4"/>
              </a:rPr>
              <a:t>https://vscentrum.be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349951819"/>
              </p:ext>
            </p:extLst>
          </p:nvPr>
        </p:nvGraphicFramePr>
        <p:xfrm>
          <a:off x="108155" y="1124744"/>
          <a:ext cx="12015019" cy="5652018"/>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406280">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2690343910"/>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233525469"/>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192131618"/>
                  </a:ext>
                </a:extLst>
              </a:tr>
              <a:tr h="71099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871598224"/>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80162964"/>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Give a rough estimate of when your jobs will start</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48600807"/>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07826251"/>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Show the </a:t>
                      </a:r>
                      <a:r>
                        <a:rPr lang="en-US" sz="1800" b="0" dirty="0" err="1">
                          <a:effectLst/>
                        </a:rPr>
                        <a:t>jobscript</a:t>
                      </a:r>
                      <a:r>
                        <a:rPr lang="en-US" sz="1800" b="0" dirty="0">
                          <a:effectLst/>
                        </a:rPr>
                        <a:t> used for a given batch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09982086"/>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txBody>
                  <a:tcPr anchor="ctr"/>
                </a:tc>
                <a:tc>
                  <a:txBody>
                    <a:bodyPr/>
                    <a:lstStyle/>
                    <a:p>
                      <a:pPr>
                        <a:spcAft>
                          <a:spcPts val="0"/>
                        </a:spcAft>
                      </a:pPr>
                      <a:r>
                        <a:rPr lang="en-US" sz="1800" b="0" dirty="0">
                          <a:effectLst/>
                        </a:rPr>
                        <a:t>Overview of the cluster</a:t>
                      </a:r>
                      <a:endParaRPr lang="en-GB" sz="1800" b="0" dirty="0">
                        <a:effectLst/>
                      </a:endParaRPr>
                    </a:p>
                  </a:txBody>
                  <a:tcPr anchor="ctr"/>
                </a:tc>
                <a:extLst>
                  <a:ext uri="{0D108BD9-81ED-4DB2-BD59-A6C34878D82A}">
                    <a16:rowId xmlns:a16="http://schemas.microsoft.com/office/drawing/2014/main" val="2568071451"/>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452914137"/>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090533005"/>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80</a:t>
            </a:fld>
            <a:endParaRPr lang="en-US" dirty="0"/>
          </a:p>
        </p:txBody>
      </p:sp>
      <p:sp>
        <p:nvSpPr>
          <p:cNvPr id="2" name="Rectangle 2">
            <a:extLst>
              <a:ext uri="{FF2B5EF4-FFF2-40B4-BE49-F238E27FC236}">
                <a16:creationId xmlns:a16="http://schemas.microsoft.com/office/drawing/2014/main" id="{5775C8CF-D572-58DF-3EC7-BA40776E3BD0}"/>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command-line tools</a:t>
            </a:r>
          </a:p>
        </p:txBody>
      </p:sp>
    </p:spTree>
    <p:extLst>
      <p:ext uri="{BB962C8B-B14F-4D97-AF65-F5344CB8AC3E}">
        <p14:creationId xmlns:p14="http://schemas.microsoft.com/office/powerpoint/2010/main" val="9182096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81</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452057815"/>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err="1"/>
                        <a:t>Slurm</a:t>
                      </a:r>
                      <a:r>
                        <a:rPr lang="nl-NL" sz="2000" dirty="0"/>
                        <a:t> option</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a:t>
                      </a:r>
                      <a:r>
                        <a:rPr lang="nl-NL" sz="2000" b="0" i="0" u="none" strike="noStrike" noProof="0" dirty="0" err="1"/>
                        <a:t>the</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t>Credit account (</a:t>
                      </a:r>
                      <a:r>
                        <a:rPr lang="nl-NL" sz="2000" b="0" i="0" u="none" strike="noStrike" noProof="0" dirty="0" err="1"/>
                        <a:t>mandatory</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81</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job submit options</a:t>
            </a:r>
          </a:p>
        </p:txBody>
      </p:sp>
    </p:spTree>
    <p:extLst>
      <p:ext uri="{BB962C8B-B14F-4D97-AF65-F5344CB8AC3E}">
        <p14:creationId xmlns:p14="http://schemas.microsoft.com/office/powerpoint/2010/main" val="26710992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C8FC6-DCFA-8608-0A4B-7F6A96028491}"/>
            </a:ext>
          </a:extLst>
        </p:cNvPr>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1F239218-4C82-6E3E-D130-C43909A6D85D}"/>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82</a:t>
            </a:fld>
            <a:endParaRPr lang="en-US" dirty="0"/>
          </a:p>
        </p:txBody>
      </p:sp>
      <p:graphicFrame>
        <p:nvGraphicFramePr>
          <p:cNvPr id="5" name="Tabel 4">
            <a:extLst>
              <a:ext uri="{FF2B5EF4-FFF2-40B4-BE49-F238E27FC236}">
                <a16:creationId xmlns:a16="http://schemas.microsoft.com/office/drawing/2014/main" id="{EE168ED7-2E10-FAC2-3F78-F447D7EFEDC6}"/>
              </a:ext>
            </a:extLst>
          </p:cNvPr>
          <p:cNvGraphicFramePr>
            <a:graphicFrameLocks noGrp="1"/>
          </p:cNvGraphicFramePr>
          <p:nvPr>
            <p:extLst>
              <p:ext uri="{D42A27DB-BD31-4B8C-83A1-F6EECF244321}">
                <p14:modId xmlns:p14="http://schemas.microsoft.com/office/powerpoint/2010/main" val="1174942935"/>
              </p:ext>
            </p:extLst>
          </p:nvPr>
        </p:nvGraphicFramePr>
        <p:xfrm>
          <a:off x="912303" y="1010812"/>
          <a:ext cx="9865096" cy="5196898"/>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err="1"/>
                        <a:t>Slurm</a:t>
                      </a:r>
                      <a:r>
                        <a:rPr lang="nl-NL" sz="2000" dirty="0"/>
                        <a:t> option</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437772">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27775940"/>
                  </a:ext>
                </a:extLst>
              </a:tr>
              <a:tr h="437772">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4077070776"/>
                  </a:ext>
                </a:extLst>
              </a:tr>
              <a:tr h="437772">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3434436885"/>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STDOUT+STDERR;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a:t>
                      </a:r>
                      <a:r>
                        <a:rPr lang="nl-NL" sz="2000" b="0" i="0" u="none" strike="noStrike" noProof="0" dirty="0" err="1"/>
                        <a:t>the</a:t>
                      </a:r>
                      <a:r>
                        <a:rPr lang="nl-NL" sz="2000" b="0" i="0" u="none" strike="noStrike" noProof="0" dirty="0"/>
                        <a:t> job</a:t>
                      </a:r>
                    </a:p>
                  </a:txBody>
                  <a:tcPr/>
                </a:tc>
                <a:extLst>
                  <a:ext uri="{0D108BD9-81ED-4DB2-BD59-A6C34878D82A}">
                    <a16:rowId xmlns:a16="http://schemas.microsoft.com/office/drawing/2014/main" val="2744721027"/>
                  </a:ext>
                </a:extLst>
              </a:tr>
            </a:tbl>
          </a:graphicData>
        </a:graphic>
      </p:graphicFrame>
      <p:sp>
        <p:nvSpPr>
          <p:cNvPr id="6" name="Slide Number Placeholder 4">
            <a:extLst>
              <a:ext uri="{FF2B5EF4-FFF2-40B4-BE49-F238E27FC236}">
                <a16:creationId xmlns:a16="http://schemas.microsoft.com/office/drawing/2014/main" id="{373EAAE2-0C86-4130-41CA-437982AF382C}"/>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82</a:t>
            </a:fld>
            <a:endParaRPr lang="nl-BE" sz="900" dirty="0">
              <a:solidFill>
                <a:schemeClr val="bg1"/>
              </a:solidFill>
            </a:endParaRPr>
          </a:p>
        </p:txBody>
      </p:sp>
      <p:sp>
        <p:nvSpPr>
          <p:cNvPr id="7" name="Rectangle 2">
            <a:extLst>
              <a:ext uri="{FF2B5EF4-FFF2-40B4-BE49-F238E27FC236}">
                <a16:creationId xmlns:a16="http://schemas.microsoft.com/office/drawing/2014/main" id="{55D6C00D-DA48-2ED6-5F1C-40A590A8ABC9}"/>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job submit options</a:t>
            </a:r>
          </a:p>
        </p:txBody>
      </p:sp>
    </p:spTree>
    <p:extLst>
      <p:ext uri="{BB962C8B-B14F-4D97-AF65-F5344CB8AC3E}">
        <p14:creationId xmlns:p14="http://schemas.microsoft.com/office/powerpoint/2010/main" val="3911178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83</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421494752"/>
              </p:ext>
            </p:extLst>
          </p:nvPr>
        </p:nvGraphicFramePr>
        <p:xfrm>
          <a:off x="3273624" y="1052736"/>
          <a:ext cx="8006952" cy="5090160"/>
        </p:xfrm>
        <a:graphic>
          <a:graphicData uri="http://schemas.openxmlformats.org/drawingml/2006/table">
            <a:tbl>
              <a:tblPr firstRow="1" bandRow="1">
                <a:tableStyleId>{5C22544A-7EE6-4342-B048-85BDC9FD1C3A}</a:tableStyleId>
              </a:tblPr>
              <a:tblGrid>
                <a:gridCol w="1209708">
                  <a:extLst>
                    <a:ext uri="{9D8B030D-6E8A-4147-A177-3AD203B41FA5}">
                      <a16:colId xmlns:a16="http://schemas.microsoft.com/office/drawing/2014/main" val="4094831941"/>
                    </a:ext>
                  </a:extLst>
                </a:gridCol>
                <a:gridCol w="2557279">
                  <a:extLst>
                    <a:ext uri="{9D8B030D-6E8A-4147-A177-3AD203B41FA5}">
                      <a16:colId xmlns:a16="http://schemas.microsoft.com/office/drawing/2014/main" val="451435011"/>
                    </a:ext>
                  </a:extLst>
                </a:gridCol>
                <a:gridCol w="4239965">
                  <a:extLst>
                    <a:ext uri="{9D8B030D-6E8A-4147-A177-3AD203B41FA5}">
                      <a16:colId xmlns:a16="http://schemas.microsoft.com/office/drawing/2014/main" val="3177777384"/>
                    </a:ext>
                  </a:extLst>
                </a:gridCol>
              </a:tblGrid>
              <a:tr h="375780">
                <a:tc>
                  <a:txBody>
                    <a:bodyPr/>
                    <a:lstStyle/>
                    <a:p>
                      <a:r>
                        <a:rPr lang="en-US" sz="1800" dirty="0"/>
                        <a:t>Short version</a:t>
                      </a:r>
                      <a:endParaRPr lang="nl-BE" sz="1800" dirty="0"/>
                    </a:p>
                  </a:txBody>
                  <a:tcPr/>
                </a:tc>
                <a:tc>
                  <a:txBody>
                    <a:bodyPr/>
                    <a:lstStyle/>
                    <a:p>
                      <a:r>
                        <a:rPr lang="en-US" sz="1800" dirty="0"/>
                        <a:t>Long</a:t>
                      </a:r>
                      <a:br>
                        <a:rPr lang="en-US" sz="1800" dirty="0"/>
                      </a:br>
                      <a:r>
                        <a:rPr lang="en-US" sz="1800" dirty="0"/>
                        <a:t>version</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Number of cores per task (default: 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455180" y="1447616"/>
            <a:ext cx="247246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options also have</a:t>
            </a:r>
          </a:p>
          <a:p>
            <a:r>
              <a:rPr lang="en-US" dirty="0"/>
              <a:t>a short version</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Long and short options</a:t>
            </a:r>
          </a:p>
        </p:txBody>
      </p:sp>
    </p:spTree>
    <p:extLst>
      <p:ext uri="{BB962C8B-B14F-4D97-AF65-F5344CB8AC3E}">
        <p14:creationId xmlns:p14="http://schemas.microsoft.com/office/powerpoint/2010/main" val="6295287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5" name="TextBox 4"/>
          <p:cNvSpPr txBox="1"/>
          <p:nvPr/>
        </p:nvSpPr>
        <p:spPr>
          <a:xfrm>
            <a:off x="720000" y="1077118"/>
            <a:ext cx="11112000" cy="5201424"/>
          </a:xfrm>
          <a:prstGeom prst="rect">
            <a:avLst/>
          </a:prstGeom>
          <a:noFill/>
          <a:ln>
            <a:noFill/>
          </a:ln>
        </p:spPr>
        <p:txBody>
          <a:bodyPr wrap="square" rtlCol="0">
            <a:spAutoFit/>
          </a:bodyPr>
          <a:lstStyle/>
          <a:p>
            <a:pPr marL="342900" indent="-342900">
              <a:buBlip>
                <a:blip r:embed="rId2"/>
              </a:buBlip>
            </a:pPr>
            <a:r>
              <a:rPr lang="en-US" sz="2200" dirty="0"/>
              <a:t>Interactive job with default options (1 core for 1 hour on the </a:t>
            </a:r>
            <a:r>
              <a:rPr lang="en-US" sz="2200" i="1" dirty="0"/>
              <a:t>batch</a:t>
            </a:r>
            <a:r>
              <a:rPr lang="en-US" sz="2200" dirty="0"/>
              <a:t>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endParaRPr lang="en-US" sz="2000" dirty="0"/>
          </a:p>
          <a:p>
            <a:pPr marL="342900" indent="-342900">
              <a:buBlip>
                <a:blip r:embed="rId2"/>
              </a:buBlip>
            </a:pPr>
            <a:endParaRPr lang="en-US" sz="2000" dirty="0"/>
          </a:p>
          <a:p>
            <a:pPr marL="342900" indent="-342900">
              <a:buBlip>
                <a:blip r:embed="rId2"/>
              </a:buBlip>
            </a:pPr>
            <a:r>
              <a:rPr lang="en-US" sz="2200" dirty="0"/>
              <a:t>Interactive job with multiple cores, on the </a:t>
            </a:r>
            <a:r>
              <a:rPr lang="en-US" sz="2200" i="1" dirty="0"/>
              <a:t>interactive</a:t>
            </a:r>
            <a:r>
              <a:rPr lang="en-US" sz="2200" dirty="0"/>
              <a:t>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p>
          <a:p>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Interactive job with multiple cores and a GPU device</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To join one of your running jobs (connecting to the first compute node in the job’s allocation):</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–M </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 --overlap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endParaRPr lang="en-US" sz="2000" dirty="0">
              <a:cs typeface="Courier New" panose="02070309020205020404" pitchFamily="49" charset="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/2024a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Python/3.12.3-GCCcore-13.3.0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3180030" cy="1766967"/>
            <a:chOff x="5995232" y="1037954"/>
            <a:chExt cx="3197895" cy="1368151"/>
          </a:xfrm>
        </p:grpSpPr>
        <p:sp>
          <p:nvSpPr>
            <p:cNvPr id="7" name="Rectangle 6"/>
            <p:cNvSpPr/>
            <p:nvPr/>
          </p:nvSpPr>
          <p:spPr>
            <a:xfrm>
              <a:off x="7239360" y="1419794"/>
              <a:ext cx="1953767"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21" y="3679729"/>
            <a:ext cx="3159824" cy="504056"/>
            <a:chOff x="4302963" y="3696255"/>
            <a:chExt cx="3077990"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2221057"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Loading modules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6187518" cy="504056"/>
            <a:chOff x="1332105" y="5280431"/>
            <a:chExt cx="6187518"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59092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85</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scheduler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9959147" y="2261939"/>
              <a:ext cx="189749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Submit command</a:t>
              </a:r>
              <a:endParaRPr lang="nl-BE" dirty="0"/>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job workflow</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6867" name="Rectangle 3"/>
          <p:cNvSpPr>
            <a:spLocks noGrp="1" noChangeArrowheads="1"/>
          </p:cNvSpPr>
          <p:nvPr>
            <p:ph idx="1"/>
          </p:nvPr>
        </p:nvSpPr>
        <p:spPr>
          <a:xfrm>
            <a:off x="551384" y="1211685"/>
            <a:ext cx="4727928" cy="4521571"/>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br>
              <a:rPr lang="en-US" altLang="en-US" sz="2200" dirty="0"/>
            </a:b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Worth going through</a:t>
            </a:r>
            <a:br>
              <a:rPr lang="en-US" altLang="en-US" sz="2200" dirty="0"/>
            </a:br>
            <a:r>
              <a:rPr lang="en-US" altLang="en-US" sz="2200" dirty="0"/>
              <a:t>(especially if it’s a new kind of job)</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on the right</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a:t>
              </a:r>
              <a:r>
                <a:rPr lang="en-US" dirty="0" err="1"/>
                <a:t>walltime</a:t>
              </a:r>
              <a:endParaRPr lang="nl-BE" dirty="0"/>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files</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348051"/>
            <a:ext cx="4727928" cy="3665125"/>
          </a:xfrm>
          <a:ln w="19050">
            <a:noFill/>
          </a:ln>
        </p:spPr>
        <p:txBody>
          <a:bodyPr/>
          <a:lstStyle/>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88</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files</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does my job remain in a pending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 monitoring</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nchor="ct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90</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a:t>
            </a:r>
            <a:r>
              <a:rPr lang="en-US" altLang="en-US" sz="3200" dirty="0" err="1"/>
              <a:t>wICE</a:t>
            </a:r>
            <a:r>
              <a:rPr lang="en-US" altLang="en-US" sz="3200" dirty="0"/>
              <a:t> partitions</a:t>
            </a:r>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5" name="Rectangle 3"/>
          <p:cNvSpPr>
            <a:spLocks noGrp="1" noChangeArrowheads="1"/>
          </p:cNvSpPr>
          <p:nvPr>
            <p:ph idx="1"/>
          </p:nvPr>
        </p:nvSpPr>
        <p:spPr>
          <a:xfrm>
            <a:off x="620704" y="4734517"/>
            <a:ext cx="10693036" cy="1224136"/>
          </a:xfrm>
          <a:ln w="25400">
            <a:solidFill>
              <a:schemeClr val="accent5"/>
            </a:solidFill>
          </a:ln>
        </p:spPr>
        <p:txBody>
          <a:bodyPr anchor="ct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 or postprocess your data (incl.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physical GPU (split in 7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365104"/>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3355072430"/>
              </p:ext>
            </p:extLst>
          </p:nvPr>
        </p:nvGraphicFramePr>
        <p:xfrm>
          <a:off x="620704" y="2996952"/>
          <a:ext cx="10731880" cy="1981200"/>
        </p:xfrm>
        <a:graphic>
          <a:graphicData uri="http://schemas.openxmlformats.org/drawingml/2006/table">
            <a:tbl>
              <a:tblPr firstRow="1" bandRow="1">
                <a:tableStyleId>{5C22544A-7EE6-4342-B048-85BDC9FD1C3A}</a:tableStyleId>
              </a:tblPr>
              <a:tblGrid>
                <a:gridCol w="1706626">
                  <a:extLst>
                    <a:ext uri="{9D8B030D-6E8A-4147-A177-3AD203B41FA5}">
                      <a16:colId xmlns:a16="http://schemas.microsoft.com/office/drawing/2014/main" val="2424890197"/>
                    </a:ext>
                  </a:extLst>
                </a:gridCol>
                <a:gridCol w="2832566">
                  <a:extLst>
                    <a:ext uri="{9D8B030D-6E8A-4147-A177-3AD203B41FA5}">
                      <a16:colId xmlns:a16="http://schemas.microsoft.com/office/drawing/2014/main" val="2380934881"/>
                    </a:ext>
                  </a:extLst>
                </a:gridCol>
                <a:gridCol w="6192688">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 </a:t>
                      </a:r>
                      <a:r>
                        <a:rPr lang="en-US" sz="2000" dirty="0" err="1"/>
                        <a:t>Cascadelake</a:t>
                      </a:r>
                      <a:r>
                        <a:rPr lang="en-US" sz="2000" dirty="0"/>
                        <a:t> nodes</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 Skylake node with 4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 </a:t>
                      </a:r>
                      <a:r>
                        <a:rPr lang="en-US" sz="2000" dirty="0" err="1"/>
                        <a:t>Icelake</a:t>
                      </a:r>
                      <a:r>
                        <a:rPr lang="en-US" sz="2000" dirty="0"/>
                        <a:t> nodes, each with 7 MIG instances of 1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 </a:t>
                      </a:r>
                      <a:r>
                        <a:rPr lang="en-US" sz="2000" dirty="0" err="1"/>
                        <a:t>Icelake</a:t>
                      </a:r>
                      <a:r>
                        <a:rPr lang="en-US" sz="2000" dirty="0"/>
                        <a:t> node with 1 A100 GPU</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5" name="TextBox 4"/>
          <p:cNvSpPr txBox="1"/>
          <p:nvPr/>
        </p:nvSpPr>
        <p:spPr>
          <a:xfrm>
            <a:off x="719999" y="1156676"/>
            <a:ext cx="5736041" cy="3416320"/>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image</a:t>
            </a:r>
            <a:br>
              <a:rPr lang="en-US" dirty="0"/>
            </a:br>
            <a:r>
              <a:rPr lang="en-US" dirty="0"/>
              <a:t>in which you can install software and include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Package managers like </a:t>
            </a:r>
            <a:r>
              <a:rPr lang="en-US" sz="1400" dirty="0">
                <a:latin typeface="72 Monospace" panose="020B0509030603020204" pitchFamily="49" charset="0"/>
                <a:cs typeface="72 Monospace" panose="020B0509030603020204" pitchFamily="49" charset="0"/>
              </a:rPr>
              <a:t>apt</a:t>
            </a:r>
            <a:r>
              <a:rPr lang="en-US" dirty="0"/>
              <a:t> can be convenient</a:t>
            </a:r>
          </a:p>
          <a:p>
            <a:pPr marL="742950" lvl="1" indent="-324000">
              <a:buClr>
                <a:srgbClr val="DB6C30"/>
              </a:buClr>
              <a:buFont typeface="Arial" panose="020B0604020202020204" pitchFamily="34" charset="0"/>
              <a:buChar char="•"/>
            </a:pPr>
            <a:r>
              <a:rPr lang="en-US" dirty="0"/>
              <a:t>Portability: images can be used on various hardware (but performance may be sub-par)</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Create the image</a:t>
            </a:r>
          </a:p>
          <a:p>
            <a:pPr marL="742950" lvl="1" indent="-324000">
              <a:buClr>
                <a:srgbClr val="DB6C30"/>
              </a:buClr>
              <a:buFont typeface="Arial" panose="020B0604020202020204" pitchFamily="34" charset="0"/>
              <a:buChar char="•"/>
            </a:pPr>
            <a:r>
              <a:rPr lang="en-US" dirty="0"/>
              <a:t>Run it on </a:t>
            </a:r>
            <a:r>
              <a:rPr lang="en-US" dirty="0" err="1"/>
              <a:t>wICE</a:t>
            </a:r>
            <a:r>
              <a:rPr lang="en-US" dirty="0"/>
              <a:t> or Genius</a:t>
            </a:r>
          </a:p>
          <a:p>
            <a:pPr marL="742950" lvl="1" indent="-324000">
              <a:buClr>
                <a:srgbClr val="DB6C30"/>
              </a:buClr>
              <a:buFont typeface="Arial" panose="020B0604020202020204" pitchFamily="34" charset="0"/>
              <a:buChar char="•"/>
            </a:pPr>
            <a:r>
              <a:rPr lang="en-US" dirty="0"/>
              <a:t>Parallelization should work</a:t>
            </a:r>
            <a:br>
              <a:rPr lang="en-US" dirty="0"/>
            </a:br>
            <a:r>
              <a:rPr lang="en-US" dirty="0"/>
              <a:t>(multi-node MPI runs may require some care)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65" y="1124744"/>
            <a:ext cx="5448013" cy="4966772"/>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Containers: </a:t>
            </a:r>
            <a:r>
              <a:rPr lang="en-US" altLang="en-US" sz="3200" dirty="0" err="1"/>
              <a:t>Apptainer</a:t>
            </a:r>
            <a:r>
              <a:rPr lang="en-US" altLang="en-US" sz="3200" dirty="0"/>
              <a:t> (Singularity)</a:t>
            </a:r>
          </a:p>
        </p:txBody>
      </p:sp>
      <p:grpSp>
        <p:nvGrpSpPr>
          <p:cNvPr id="11" name="Group 10"/>
          <p:cNvGrpSpPr/>
          <p:nvPr/>
        </p:nvGrpSpPr>
        <p:grpSpPr>
          <a:xfrm>
            <a:off x="729464" y="4638035"/>
            <a:ext cx="5294528" cy="2031325"/>
            <a:chOff x="2826024" y="5024153"/>
            <a:chExt cx="4622022" cy="2031325"/>
          </a:xfrm>
        </p:grpSpPr>
        <p:sp>
          <p:nvSpPr>
            <p:cNvPr id="12" name="TextBox 3"/>
            <p:cNvSpPr txBox="1">
              <a:spLocks noChangeArrowheads="1"/>
            </p:cNvSpPr>
            <p:nvPr/>
          </p:nvSpPr>
          <p:spPr bwMode="auto">
            <a:xfrm>
              <a:off x="2826024" y="5024153"/>
              <a:ext cx="4622019" cy="2031325"/>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Project.sif</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294414" y="5039254"/>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94</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2313056"/>
          </a:xfrm>
          <a:ln w="25400">
            <a:solidFill>
              <a:schemeClr val="accent1"/>
            </a:solidFill>
          </a:ln>
        </p:spPr>
        <p:txBody>
          <a:bodyPr anchor="ctr"/>
          <a:lstStyle/>
          <a:p>
            <a:pPr marL="172800" lvl="2" indent="-324000">
              <a:buBlip>
                <a:blip r:embed="rId3"/>
              </a:buBlip>
            </a:pPr>
            <a:r>
              <a:rPr lang="en-US" altLang="zh-TW" sz="2200" dirty="0">
                <a:ea typeface="新細明體" panose="02020500000000000000" pitchFamily="18" charset="-120"/>
              </a:rPr>
              <a:t>You can use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atools</a:t>
            </a:r>
            <a:r>
              <a:rPr lang="en-US" altLang="zh-TW" sz="2200" dirty="0">
                <a:ea typeface="新細明體" panose="02020500000000000000" pitchFamily="18" charset="-120"/>
              </a:rPr>
              <a:t> to handle high-throughput computing workloads</a:t>
            </a:r>
          </a:p>
          <a:p>
            <a:pPr marL="172800" lvl="2" indent="-324000">
              <a:buBlip>
                <a:blip r:embed="rId3"/>
              </a:buBlip>
            </a:pP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module load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atools</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/&lt;version&gt;</a:t>
            </a:r>
          </a:p>
          <a:p>
            <a:pPr marL="172800" lvl="2" indent="-324000">
              <a:buBlip>
                <a:blip r:embed="rId3"/>
              </a:buBlip>
            </a:pPr>
            <a:r>
              <a:rPr lang="en-US" altLang="zh-TW" sz="2200" dirty="0">
                <a:ea typeface="新細明體" panose="02020500000000000000" pitchFamily="18" charset="-120"/>
              </a:rPr>
              <a:t>VSC training: Workflows for Data Science</a:t>
            </a:r>
          </a:p>
          <a:p>
            <a:pPr marL="172800" lvl="2" indent="-324000">
              <a:buBlip>
                <a:blip r:embed="rId3"/>
              </a:buBlip>
            </a:pPr>
            <a:r>
              <a:rPr lang="en-US" altLang="zh-TW" sz="2200" dirty="0">
                <a:ea typeface="新細明體" panose="02020500000000000000" pitchFamily="18" charset="-120"/>
              </a:rPr>
              <a:t>Training material: </a:t>
            </a:r>
            <a:r>
              <a:rPr lang="en-US" altLang="zh-TW" sz="2200" dirty="0">
                <a:ea typeface="新細明體" panose="02020500000000000000" pitchFamily="18" charset="-120"/>
                <a:hlinkClick r:id="rId4"/>
              </a:rPr>
              <a:t>https://github.com/gjbex/Workflows-for-HPC</a:t>
            </a:r>
            <a:r>
              <a:rPr lang="en-US" altLang="zh-TW" sz="2200" dirty="0">
                <a:ea typeface="新細明體" panose="02020500000000000000" pitchFamily="18" charset="-120"/>
              </a:rPr>
              <a:t> </a:t>
            </a:r>
          </a:p>
          <a:p>
            <a:pPr marL="172800" lvl="2" indent="-324000">
              <a:buBlip>
                <a:blip r:embed="rId3"/>
              </a:buBlip>
            </a:pPr>
            <a:r>
              <a:rPr lang="en-US" altLang="zh-TW" sz="2200" dirty="0">
                <a:ea typeface="新細明體" panose="02020500000000000000" pitchFamily="18" charset="-120"/>
              </a:rPr>
              <a:t>Recording: </a:t>
            </a:r>
            <a:r>
              <a:rPr lang="en-US" altLang="zh-TW" sz="2200" dirty="0">
                <a:ea typeface="新細明體" panose="02020500000000000000" pitchFamily="18" charset="-120"/>
                <a:hlinkClick r:id="rId5"/>
              </a:rPr>
              <a:t>https://www.youtube.com/watch?v=GlwaRyi1LVA</a:t>
            </a: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User documentation: </a:t>
            </a:r>
            <a:r>
              <a:rPr lang="en-US" altLang="zh-TW" sz="2200" dirty="0">
                <a:ea typeface="新細明體" panose="02020500000000000000" pitchFamily="18" charset="-120"/>
                <a:hlinkClick r:id="rId6"/>
              </a:rPr>
              <a:t>https://atools.readthedocs.io/en/latest/</a:t>
            </a:r>
            <a:r>
              <a:rPr lang="en-US" altLang="zh-TW" sz="2200" dirty="0">
                <a:ea typeface="新細明體" panose="02020500000000000000" pitchFamily="18" charset="-120"/>
              </a:rPr>
              <a:t> </a:t>
            </a:r>
          </a:p>
        </p:txBody>
      </p:sp>
      <p:sp>
        <p:nvSpPr>
          <p:cNvPr id="2" name="Rectangle 2">
            <a:extLst>
              <a:ext uri="{FF2B5EF4-FFF2-40B4-BE49-F238E27FC236}">
                <a16:creationId xmlns:a16="http://schemas.microsoft.com/office/drawing/2014/main" id="{6D64BFD5-FB8B-C54B-EA13-B82BA7C03638}"/>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High-throughput computing with </a:t>
            </a:r>
            <a:r>
              <a:rPr lang="en-US" sz="3200" i="1" dirty="0" err="1"/>
              <a:t>atools</a:t>
            </a:r>
            <a:endParaRPr lang="en-US" altLang="en-US" sz="3200" i="1"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23392" y="4077072"/>
            <a:ext cx="4493924"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try things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95</a:t>
            </a:fld>
            <a:endParaRPr lang="en-US"/>
          </a:p>
        </p:txBody>
      </p:sp>
    </p:spTree>
    <p:extLst>
      <p:ext uri="{BB962C8B-B14F-4D97-AF65-F5344CB8AC3E}">
        <p14:creationId xmlns:p14="http://schemas.microsoft.com/office/powerpoint/2010/main" val="35422517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10107813" cy="2745104"/>
          </a:xfrm>
          <a:ln w="25400">
            <a:solidFill>
              <a:schemeClr val="accent1"/>
            </a:solidFill>
          </a:ln>
        </p:spPr>
        <p:txBody>
          <a:bodyPr anchor="ctr"/>
          <a:lstStyle/>
          <a:p>
            <a:pPr indent="-324000">
              <a:buBlip>
                <a:blip r:embed="rId3"/>
              </a:buBlip>
            </a:pPr>
            <a:r>
              <a:rPr lang="en-US" altLang="zh-TW" sz="2200" dirty="0">
                <a:ea typeface="新細明體" panose="02020500000000000000" pitchFamily="18" charset="-120"/>
              </a:rPr>
              <a:t>Request to become a member of the </a:t>
            </a:r>
            <a:r>
              <a:rPr lang="en-US" altLang="zh-TW" sz="2200" i="1" dirty="0" err="1">
                <a:ea typeface="新細明體" panose="02020500000000000000" pitchFamily="18" charset="-120"/>
              </a:rPr>
              <a:t>lp_hpcinfo</a:t>
            </a:r>
            <a:r>
              <a:rPr lang="en-US" altLang="zh-TW" sz="2200" dirty="0">
                <a:ea typeface="新細明體" panose="02020500000000000000" pitchFamily="18" charset="-120"/>
              </a:rPr>
              <a:t> group via </a:t>
            </a:r>
            <a:r>
              <a:rPr lang="en-US" altLang="zh-TW" sz="2200" dirty="0">
                <a:ea typeface="新細明體" panose="02020500000000000000" pitchFamily="18" charset="-120"/>
                <a:hlinkClick r:id="rId4"/>
              </a:rPr>
              <a:t>account.vscentrum.be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Transfer a file with FileZilla</a:t>
            </a:r>
          </a:p>
          <a:p>
            <a:pPr indent="-324000">
              <a:buBlip>
                <a:blip r:embed="rId3"/>
              </a:buBlip>
            </a:pPr>
            <a:r>
              <a:rPr lang="en-US" altLang="zh-TW" sz="2200" dirty="0">
                <a:ea typeface="新細明體" panose="02020500000000000000" pitchFamily="18" charset="-120"/>
              </a:rPr>
              <a:t>Login via NX</a:t>
            </a:r>
          </a:p>
          <a:p>
            <a:pPr indent="-324000">
              <a:buBlip>
                <a:blip r:embed="rId3"/>
              </a:buBlip>
            </a:pPr>
            <a:r>
              <a:rPr lang="en-US" altLang="zh-TW" sz="2200" dirty="0">
                <a:ea typeface="新細明體" panose="02020500000000000000" pitchFamily="18" charset="-120"/>
              </a:rPr>
              <a:t>Check your disk quota</a:t>
            </a:r>
          </a:p>
          <a:p>
            <a:pPr indent="-324000">
              <a:buBlip>
                <a:blip r:embed="rId3"/>
              </a:buBlip>
            </a:pPr>
            <a:r>
              <a:rPr lang="en-US" altLang="zh-TW" sz="2200" dirty="0">
                <a:ea typeface="新細明體" panose="02020500000000000000" pitchFamily="18" charset="-120"/>
              </a:rPr>
              <a:t>Check your available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96</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try things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51385" y="1620000"/>
            <a:ext cx="10945216" cy="2817112"/>
          </a:xfrm>
          <a:ln w="25400">
            <a:solidFill>
              <a:schemeClr val="accent1"/>
            </a:solidFill>
          </a:ln>
        </p:spPr>
        <p:txBody>
          <a:bodyPr anchor="ctr"/>
          <a:lstStyle/>
          <a:p>
            <a:pPr indent="-324000">
              <a:buBlip>
                <a:blip r:embed="rId3"/>
              </a:buBlip>
            </a:pPr>
            <a:r>
              <a:rPr lang="en-US" altLang="zh-TW" sz="2200" dirty="0">
                <a:ea typeface="新細明體" panose="02020500000000000000" pitchFamily="18" charset="-120"/>
              </a:rPr>
              <a:t>Copy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r>
              <a:rPr lang="en-US" altLang="zh-TW" sz="2200" dirty="0">
                <a:ea typeface="新細明體" panose="02020500000000000000" pitchFamily="18" charset="-120"/>
              </a:rPr>
              <a:t> 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cpujob.slurm</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job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a:t>
            </a:r>
            <a:br>
              <a:rPr lang="en-US" altLang="zh-TW" sz="2200" dirty="0">
                <a:ea typeface="新細明體" panose="02020500000000000000" pitchFamily="18" charset="-120"/>
              </a:rPr>
            </a:br>
            <a:r>
              <a:rPr lang="en-US" altLang="zh-TW" sz="2200" dirty="0">
                <a:ea typeface="新細明體" panose="02020500000000000000" pitchFamily="18" charset="-120"/>
              </a:rPr>
              <a:t>  with job start/end e-mail notifications</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97</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try things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98</a:t>
            </a:fld>
            <a:endParaRPr lang="en-US" dirty="0"/>
          </a:p>
        </p:txBody>
      </p:sp>
      <p:sp>
        <p:nvSpPr>
          <p:cNvPr id="5" name="Tijdelijke aanduiding voor inhoud 2"/>
          <p:cNvSpPr txBox="1">
            <a:spLocks/>
          </p:cNvSpPr>
          <p:nvPr/>
        </p:nvSpPr>
        <p:spPr>
          <a:xfrm>
            <a:off x="549371" y="1614400"/>
            <a:ext cx="11667309" cy="2966728"/>
          </a:xfrm>
          <a:prstGeom prst="rect">
            <a:avLst/>
          </a:prstGeom>
          <a:ln w="25400">
            <a:solidFill>
              <a:schemeClr val="accent1"/>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to the allocated compute node </a:t>
            </a:r>
          </a:p>
          <a:p>
            <a:pPr marL="357188" lvl="2" indent="0">
              <a:buNone/>
            </a:pPr>
            <a:r>
              <a:rPr lang="en-US" altLang="zh-TW" sz="2200" dirty="0">
                <a:ea typeface="新細明體" panose="02020500000000000000" pitchFamily="18" charset="-120"/>
              </a:rPr>
              <a:t>	Check the resources usage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endParaRPr lang="en-US" altLang="zh-TW" sz="2200" dirty="0">
              <a:ea typeface="新細明體" panose="02020500000000000000" pitchFamily="18" charset="-120"/>
            </a:endParaRP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GPU batch job </a:t>
            </a:r>
          </a:p>
          <a:p>
            <a:pPr marL="357188" lvl="2" indent="0">
              <a:buNone/>
              <a:tabLst>
                <a:tab pos="1076325" algn="l"/>
              </a:tabLst>
            </a:pPr>
            <a:r>
              <a:rPr lang="en-US" altLang="zh-TW" sz="2200" dirty="0">
                <a:ea typeface="新細明體" panose="02020500000000000000" pitchFamily="18" charset="-120"/>
              </a:rPr>
              <a:t>     While the job is running, check its details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resource on the compute node using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 and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latin typeface="Courier New" panose="02070309020205020404" pitchFamily="49" charset="0"/>
              <a:ea typeface="新細明體" panose="02020500000000000000" pitchFamily="18" charset="-120"/>
              <a:cs typeface="Courier New" panose="02070309020205020404" pitchFamily="49" charset="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job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40469" y="1197620"/>
            <a:ext cx="10937067" cy="3785652"/>
          </a:xfrm>
          <a:prstGeom prst="rect">
            <a:avLst/>
          </a:prstGeom>
          <a:ln w="25400">
            <a:solidFill>
              <a:srgbClr val="DB6C30"/>
            </a:solidFill>
          </a:ln>
        </p:spPr>
        <p:txBody>
          <a:bodyPr wrap="square" anchor="ctr">
            <a:spAutoFit/>
          </a:bodyPr>
          <a:lstStyle/>
          <a:p>
            <a:r>
              <a:rPr lang="nl-NL" altLang="en-US" sz="2200" dirty="0"/>
              <a:t>Helpdesk (email): </a:t>
            </a:r>
            <a:r>
              <a:rPr lang="nl-NL" altLang="en-US" sz="2200" dirty="0">
                <a:hlinkClick r:id="rId2"/>
              </a:rPr>
              <a:t>hpcinfo@kuleuven.be</a:t>
            </a:r>
            <a:endParaRPr lang="nl-NL" altLang="en-US" sz="2200" dirty="0"/>
          </a:p>
          <a:p>
            <a:endParaRPr lang="en-US" altLang="en-US" sz="2200" dirty="0"/>
          </a:p>
          <a:p>
            <a:r>
              <a:rPr lang="en-US" altLang="en-US" sz="2200" dirty="0"/>
              <a:t>Helpdesk (online form): </a:t>
            </a:r>
            <a:r>
              <a:rPr lang="en-US" altLang="en-US" sz="2200" dirty="0">
                <a:hlinkClick r:id="rId3"/>
              </a:rPr>
              <a:t>https://admin.kuleuven.be/icts/HPCinfo_form/HPC-info-formulier</a:t>
            </a:r>
            <a:br>
              <a:rPr lang="en-US" altLang="en-US" sz="2200" dirty="0"/>
            </a:br>
            <a:endParaRPr lang="nl-NL" altLang="en-US" sz="2200" dirty="0">
              <a:solidFill>
                <a:srgbClr val="DB6C30"/>
              </a:solidFill>
            </a:endParaRPr>
          </a:p>
          <a:p>
            <a:r>
              <a:rPr lang="nl-NL" altLang="en-US" sz="2200" dirty="0"/>
              <a:t>VSC website: </a:t>
            </a:r>
            <a:r>
              <a:rPr lang="nl-BE" altLang="en-US" sz="2200" dirty="0">
                <a:solidFill>
                  <a:srgbClr val="DB6C30"/>
                </a:solidFill>
                <a:hlinkClick r:id="rId4"/>
              </a:rPr>
              <a:t>https://www.vscentrum.be</a:t>
            </a:r>
            <a:endParaRPr lang="nl-BE" altLang="en-US" sz="2200" dirty="0">
              <a:solidFill>
                <a:srgbClr val="DB6C30"/>
              </a:solidFill>
            </a:endParaRPr>
          </a:p>
          <a:p>
            <a:endParaRPr lang="en-US" altLang="en-US" sz="2200" dirty="0"/>
          </a:p>
          <a:p>
            <a:r>
              <a:rPr lang="en-US" altLang="en-US" sz="2200" dirty="0"/>
              <a:t>VSC documentation: </a:t>
            </a:r>
            <a:r>
              <a:rPr lang="nl-BE" sz="2200" dirty="0">
                <a:solidFill>
                  <a:srgbClr val="DB6C30"/>
                </a:solidFill>
                <a:hlinkClick r:id="rId5"/>
              </a:rPr>
              <a:t>https://docs.vscentrum.be</a:t>
            </a:r>
            <a:br>
              <a:rPr lang="nl-BE" sz="2000" dirty="0"/>
            </a:br>
            <a:endParaRPr lang="nl-BE" sz="2000" dirty="0"/>
          </a:p>
          <a:p>
            <a:r>
              <a:rPr lang="en-US" altLang="en-US" sz="2200" dirty="0"/>
              <a:t>VSC agenda, training sessions, events (User Day): </a:t>
            </a:r>
            <a:r>
              <a:rPr lang="en-US" altLang="en-US" sz="2200" dirty="0">
                <a:hlinkClick r:id="rId6"/>
              </a:rPr>
              <a:t>https://www.vscentrum.be/vsctraining</a:t>
            </a:r>
            <a:endParaRPr lang="en-US" altLang="en-US" sz="2200" dirty="0">
              <a:solidFill>
                <a:srgbClr val="DB6C30"/>
              </a:solidFill>
            </a:endParaRPr>
          </a:p>
          <a:p>
            <a:endParaRPr lang="en-US" altLang="en-US" sz="2200" dirty="0"/>
          </a:p>
          <a:p>
            <a:r>
              <a:rPr lang="en-US" altLang="en-US" sz="2200" dirty="0"/>
              <a:t>System status page: </a:t>
            </a:r>
            <a:r>
              <a:rPr lang="en-US" altLang="en-US" sz="2200" dirty="0">
                <a:hlinkClick r:id="rId7"/>
              </a:rPr>
              <a:t>https://status.vscentrum.be</a:t>
            </a:r>
            <a:endParaRPr lang="en-US" altLang="en-US" sz="2200" dirty="0"/>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99</a:t>
            </a:fld>
            <a:endParaRPr lang="en-US" dirty="0"/>
          </a:p>
        </p:txBody>
      </p:sp>
      <p:sp>
        <p:nvSpPr>
          <p:cNvPr id="3" name="Rectangle 2">
            <a:extLst>
              <a:ext uri="{FF2B5EF4-FFF2-40B4-BE49-F238E27FC236}">
                <a16:creationId xmlns:a16="http://schemas.microsoft.com/office/drawing/2014/main" id="{08DA97A7-3B39-DA75-E4D4-12EC92592B00}"/>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Useful links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3009178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24.7|7.5|43.4"/>
</p:tagLst>
</file>

<file path=ppt/tags/tag4.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5.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/sites/hpc</xsnScope>
</customXsn>
</file>

<file path=customXml/itemProps1.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88D2AE0C-6D0B-4263-B7C4-F46CAED039CD}">
  <ds:schemaRefs>
    <ds:schemaRef ds:uri="http://schemas.microsoft.com/office/infopath/2007/PartnerControls"/>
    <ds:schemaRef ds:uri="http://purl.org/dc/terms/"/>
    <ds:schemaRef ds:uri="http://schemas.microsoft.com/sharepoint/v4"/>
    <ds:schemaRef ds:uri="http://purl.org/dc/elements/1.1/"/>
    <ds:schemaRef ds:uri="http://schemas.microsoft.com/office/2006/documentManagement/types"/>
    <ds:schemaRef ds:uri="http://purl.org/dc/dcmitype/"/>
    <ds:schemaRef ds:uri="http://schemas.openxmlformats.org/package/2006/metadata/core-properties"/>
    <ds:schemaRef ds:uri="http://schemas.microsoft.com/office/2006/metadata/properties"/>
    <ds:schemaRef ds:uri="dba8b794-bc45-41c8-a8ad-34f212f94003"/>
    <ds:schemaRef ds:uri="aff7d12c-bb71-4270-bd29-9c4d45ff3327"/>
    <ds:schemaRef ds:uri="http://www.w3.org/XML/1998/namespace"/>
  </ds:schemaRefs>
</ds:datastoreItem>
</file>

<file path=customXml/itemProps4.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02525BB1-CEF5-4AD3-B27C-BACD2BC0D2B2}">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8835</Words>
  <Application>Microsoft Office PowerPoint</Application>
  <PresentationFormat>Widescreen</PresentationFormat>
  <Paragraphs>1387</Paragraphs>
  <Slides>100</Slides>
  <Notes>39</Notes>
  <HiddenSlides>1</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100</vt:i4>
      </vt:variant>
    </vt:vector>
  </HeadingPairs>
  <TitlesOfParts>
    <vt:vector size="119" baseType="lpstr">
      <vt:lpstr>新細明體</vt:lpstr>
      <vt:lpstr>72 Monospace</vt:lpstr>
      <vt:lpstr>Arial</vt:lpstr>
      <vt:lpstr>Arvo</vt:lpstr>
      <vt:lpstr>Calibri</vt:lpstr>
      <vt:lpstr>Calibri Light</vt:lpstr>
      <vt:lpstr>Consolas</vt:lpstr>
      <vt:lpstr>Courier New</vt:lpstr>
      <vt:lpstr>FlandersArtSans-Bold</vt:lpstr>
      <vt:lpstr>FlandersArtSans-Medium</vt:lpstr>
      <vt:lpstr>FlandersArtSans-Regular</vt:lpstr>
      <vt:lpstr>Open Sans Extrabold</vt:lpstr>
      <vt:lpstr>Roboto</vt:lpstr>
      <vt:lpstr>Times New Roman</vt:lpstr>
      <vt:lpstr>Trebuchet MS</vt:lpstr>
      <vt:lpstr>Wingdings</vt:lpstr>
      <vt:lpstr>VSC_Orange</vt:lpstr>
      <vt:lpstr>Office Theme</vt:lpstr>
      <vt:lpstr>1_Office Theme</vt:lpstr>
      <vt:lpstr>VSC HPC introduction course</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(KU Leuven) storage locations</vt:lpstr>
      <vt:lpstr>ManGO</vt:lpstr>
      <vt:lpstr>PowerPoint Presentation</vt:lpstr>
      <vt:lpstr>Tier-2 credit system</vt:lpstr>
      <vt:lpstr>Tier-2 credit system – how to request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Maxime Van den Bossche</cp:lastModifiedBy>
  <cp:revision>1746</cp:revision>
  <dcterms:created xsi:type="dcterms:W3CDTF">2012-07-10T07:57:57Z</dcterms:created>
  <dcterms:modified xsi:type="dcterms:W3CDTF">2025-11-04T10:08:25Z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